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0"/>
  </p:notesMasterIdLst>
  <p:sldIdLst>
    <p:sldId id="257" r:id="rId2"/>
    <p:sldId id="258" r:id="rId3"/>
    <p:sldId id="259" r:id="rId4"/>
    <p:sldId id="299" r:id="rId5"/>
    <p:sldId id="284" r:id="rId6"/>
    <p:sldId id="289" r:id="rId7"/>
    <p:sldId id="290" r:id="rId8"/>
    <p:sldId id="291" r:id="rId9"/>
    <p:sldId id="292" r:id="rId10"/>
    <p:sldId id="300" r:id="rId11"/>
    <p:sldId id="286" r:id="rId12"/>
    <p:sldId id="293" r:id="rId13"/>
    <p:sldId id="423" r:id="rId14"/>
    <p:sldId id="294" r:id="rId15"/>
    <p:sldId id="424" r:id="rId16"/>
    <p:sldId id="295" r:id="rId17"/>
    <p:sldId id="302" r:id="rId18"/>
    <p:sldId id="425" r:id="rId19"/>
    <p:sldId id="297" r:id="rId20"/>
    <p:sldId id="427" r:id="rId21"/>
    <p:sldId id="303" r:id="rId22"/>
    <p:sldId id="304" r:id="rId23"/>
    <p:sldId id="305" r:id="rId24"/>
    <p:sldId id="306" r:id="rId25"/>
    <p:sldId id="287" r:id="rId26"/>
    <p:sldId id="307" r:id="rId27"/>
    <p:sldId id="411" r:id="rId28"/>
    <p:sldId id="412" r:id="rId29"/>
    <p:sldId id="426" r:id="rId30"/>
    <p:sldId id="422" r:id="rId31"/>
    <p:sldId id="428" r:id="rId32"/>
    <p:sldId id="429" r:id="rId33"/>
    <p:sldId id="413" r:id="rId34"/>
    <p:sldId id="285" r:id="rId35"/>
    <p:sldId id="414" r:id="rId36"/>
    <p:sldId id="288" r:id="rId37"/>
    <p:sldId id="419" r:id="rId38"/>
    <p:sldId id="282" r:id="rId39"/>
  </p:sldIdLst>
  <p:sldSz cx="12192000" cy="6858000"/>
  <p:notesSz cx="6858000" cy="9144000"/>
  <p:custDataLst>
    <p:tags r:id="rId41"/>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E Liping" initials="HL" lastIdx="1" clrIdx="0">
    <p:extLst>
      <p:ext uri="{19B8F6BF-5375-455C-9EA6-DF929625EA0E}">
        <p15:presenceInfo xmlns:p15="http://schemas.microsoft.com/office/powerpoint/2012/main" userId="S::19435762@link.hkbu.edu.hk::17633508-3dcc-48a8-b916-b0655bd3c46e"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876" autoAdjust="0"/>
    <p:restoredTop sz="94227" autoAdjust="0"/>
  </p:normalViewPr>
  <p:slideViewPr>
    <p:cSldViewPr snapToGrid="0">
      <p:cViewPr varScale="1">
        <p:scale>
          <a:sx n="72" d="100"/>
          <a:sy n="72" d="100"/>
        </p:scale>
        <p:origin x="582" y="60"/>
      </p:cViewPr>
      <p:guideLst/>
    </p:cSldViewPr>
  </p:slideViewPr>
  <p:notesTextViewPr>
    <p:cViewPr>
      <p:scale>
        <a:sx n="1" d="1"/>
        <a:sy n="1" d="1"/>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8145310-AEC1-45BB-BE31-C37AB326AEC0}" type="doc">
      <dgm:prSet loTypeId="urn:microsoft.com/office/officeart/2005/8/layout/radial6" loCatId="relationship" qsTypeId="urn:microsoft.com/office/officeart/2005/8/quickstyle/simple1" qsCatId="simple" csTypeId="urn:microsoft.com/office/officeart/2005/8/colors/colorful1" csCatId="colorful" phldr="1"/>
      <dgm:spPr/>
      <dgm:t>
        <a:bodyPr/>
        <a:lstStyle/>
        <a:p>
          <a:endParaRPr lang="zh-CN" altLang="en-US"/>
        </a:p>
      </dgm:t>
    </dgm:pt>
    <dgm:pt modelId="{94016E3B-22BE-45CB-9C2D-A657201601C8}">
      <dgm:prSet phldrT="[文本]"/>
      <dgm:spPr/>
      <dgm:t>
        <a:bodyPr/>
        <a:lstStyle/>
        <a:p>
          <a:r>
            <a:rPr lang="en-US" altLang="en-US" dirty="0"/>
            <a:t>Ten folds cross validation</a:t>
          </a:r>
          <a:endParaRPr lang="zh-CN" altLang="en-US" dirty="0"/>
        </a:p>
      </dgm:t>
    </dgm:pt>
    <dgm:pt modelId="{2D99CFB4-2E09-40A1-BD7B-B8230A33F3A5}" type="parTrans" cxnId="{95588865-3DA6-4F8A-B876-768103B368BC}">
      <dgm:prSet/>
      <dgm:spPr/>
      <dgm:t>
        <a:bodyPr/>
        <a:lstStyle/>
        <a:p>
          <a:endParaRPr lang="zh-CN" altLang="en-US"/>
        </a:p>
      </dgm:t>
    </dgm:pt>
    <dgm:pt modelId="{69073714-C160-40BD-8F16-132EA58D452B}" type="sibTrans" cxnId="{95588865-3DA6-4F8A-B876-768103B368BC}">
      <dgm:prSet/>
      <dgm:spPr/>
      <dgm:t>
        <a:bodyPr/>
        <a:lstStyle/>
        <a:p>
          <a:endParaRPr lang="zh-CN" altLang="en-US"/>
        </a:p>
      </dgm:t>
    </dgm:pt>
    <dgm:pt modelId="{B54707BA-10EA-4817-98C8-E7C84F1531C4}">
      <dgm:prSet phldrT="[文本]"/>
      <dgm:spPr/>
      <dgm:t>
        <a:bodyPr/>
        <a:lstStyle/>
        <a:p>
          <a:r>
            <a:rPr lang="en-US" altLang="en-US" dirty="0"/>
            <a:t>Seven kinds of model</a:t>
          </a:r>
          <a:endParaRPr lang="zh-CN" altLang="en-US" dirty="0"/>
        </a:p>
      </dgm:t>
    </dgm:pt>
    <dgm:pt modelId="{4EEB5187-70BD-48F0-A79C-0D76BCC8226B}" type="parTrans" cxnId="{5352F699-D134-4FE7-B623-F0D46004A54F}">
      <dgm:prSet/>
      <dgm:spPr/>
      <dgm:t>
        <a:bodyPr/>
        <a:lstStyle/>
        <a:p>
          <a:endParaRPr lang="zh-CN" altLang="en-US"/>
        </a:p>
      </dgm:t>
    </dgm:pt>
    <dgm:pt modelId="{A83F9154-D042-4C2F-9333-28C45F8EF3D8}" type="sibTrans" cxnId="{5352F699-D134-4FE7-B623-F0D46004A54F}">
      <dgm:prSet/>
      <dgm:spPr/>
      <dgm:t>
        <a:bodyPr/>
        <a:lstStyle/>
        <a:p>
          <a:endParaRPr lang="zh-CN" altLang="en-US"/>
        </a:p>
      </dgm:t>
    </dgm:pt>
    <dgm:pt modelId="{FEEB977E-D452-41A2-B183-128175F20590}">
      <dgm:prSet phldrT="[文本]"/>
      <dgm:spPr/>
      <dgm:t>
        <a:bodyPr/>
        <a:lstStyle/>
        <a:p>
          <a:r>
            <a:rPr lang="en-US" altLang="en-US" dirty="0"/>
            <a:t>Three sets of eigenvalues</a:t>
          </a:r>
          <a:endParaRPr lang="zh-CN" altLang="en-US" dirty="0"/>
        </a:p>
      </dgm:t>
    </dgm:pt>
    <dgm:pt modelId="{97C242C5-E7E2-415B-B266-C20C67F4B6C4}" type="parTrans" cxnId="{649A19EB-A02C-42BB-A4C9-C4C0471E9670}">
      <dgm:prSet/>
      <dgm:spPr/>
      <dgm:t>
        <a:bodyPr/>
        <a:lstStyle/>
        <a:p>
          <a:endParaRPr lang="zh-CN" altLang="en-US"/>
        </a:p>
      </dgm:t>
    </dgm:pt>
    <dgm:pt modelId="{DECC6B09-244A-40A9-A5B5-071DAB88691A}" type="sibTrans" cxnId="{649A19EB-A02C-42BB-A4C9-C4C0471E9670}">
      <dgm:prSet/>
      <dgm:spPr/>
      <dgm:t>
        <a:bodyPr/>
        <a:lstStyle/>
        <a:p>
          <a:endParaRPr lang="zh-CN" altLang="en-US"/>
        </a:p>
      </dgm:t>
    </dgm:pt>
    <dgm:pt modelId="{638506A1-8F4C-4900-8617-EECBDA3A0A7E}">
      <dgm:prSet phldrT="[文本]"/>
      <dgm:spPr/>
      <dgm:t>
        <a:bodyPr/>
        <a:lstStyle/>
        <a:p>
          <a:r>
            <a:rPr lang="en-US" altLang="en-US" dirty="0"/>
            <a:t>Four evaluation indicators</a:t>
          </a:r>
          <a:endParaRPr lang="zh-CN" altLang="en-US" dirty="0"/>
        </a:p>
      </dgm:t>
    </dgm:pt>
    <dgm:pt modelId="{F97B443B-C0F1-40C2-BAB7-2D68F7298BF2}" type="sibTrans" cxnId="{D8A93723-1C64-41C7-8F23-ED6B732F473C}">
      <dgm:prSet/>
      <dgm:spPr/>
      <dgm:t>
        <a:bodyPr/>
        <a:lstStyle/>
        <a:p>
          <a:endParaRPr lang="zh-CN" altLang="en-US"/>
        </a:p>
      </dgm:t>
    </dgm:pt>
    <dgm:pt modelId="{60E501B6-1068-49C5-AD65-59E821C9F886}" type="parTrans" cxnId="{D8A93723-1C64-41C7-8F23-ED6B732F473C}">
      <dgm:prSet/>
      <dgm:spPr/>
      <dgm:t>
        <a:bodyPr/>
        <a:lstStyle/>
        <a:p>
          <a:endParaRPr lang="zh-CN" altLang="en-US"/>
        </a:p>
      </dgm:t>
    </dgm:pt>
    <dgm:pt modelId="{CA337EBB-02EC-4955-AAEA-E0AE961B7350}" type="pres">
      <dgm:prSet presAssocID="{68145310-AEC1-45BB-BE31-C37AB326AEC0}" presName="Name0" presStyleCnt="0">
        <dgm:presLayoutVars>
          <dgm:chMax val="1"/>
          <dgm:dir/>
          <dgm:animLvl val="ctr"/>
          <dgm:resizeHandles val="exact"/>
        </dgm:presLayoutVars>
      </dgm:prSet>
      <dgm:spPr/>
    </dgm:pt>
    <dgm:pt modelId="{5624AB4F-0B2D-4F26-9182-7C36B5D33605}" type="pres">
      <dgm:prSet presAssocID="{638506A1-8F4C-4900-8617-EECBDA3A0A7E}" presName="centerShape" presStyleLbl="node0" presStyleIdx="0" presStyleCnt="1"/>
      <dgm:spPr/>
    </dgm:pt>
    <dgm:pt modelId="{725099F6-833F-4064-BBBB-A716A1A355FF}" type="pres">
      <dgm:prSet presAssocID="{94016E3B-22BE-45CB-9C2D-A657201601C8}" presName="node" presStyleLbl="node1" presStyleIdx="0" presStyleCnt="3">
        <dgm:presLayoutVars>
          <dgm:bulletEnabled val="1"/>
        </dgm:presLayoutVars>
      </dgm:prSet>
      <dgm:spPr/>
    </dgm:pt>
    <dgm:pt modelId="{23A91ACD-B9DE-43B1-A878-DEE8BC84F42F}" type="pres">
      <dgm:prSet presAssocID="{94016E3B-22BE-45CB-9C2D-A657201601C8}" presName="dummy" presStyleCnt="0"/>
      <dgm:spPr/>
    </dgm:pt>
    <dgm:pt modelId="{3970A6B2-522E-45A7-80D1-3C306C6A9AFE}" type="pres">
      <dgm:prSet presAssocID="{69073714-C160-40BD-8F16-132EA58D452B}" presName="sibTrans" presStyleLbl="sibTrans2D1" presStyleIdx="0" presStyleCnt="3"/>
      <dgm:spPr/>
    </dgm:pt>
    <dgm:pt modelId="{43362E7F-0F6F-4D0C-854A-96D0FF81AB00}" type="pres">
      <dgm:prSet presAssocID="{B54707BA-10EA-4817-98C8-E7C84F1531C4}" presName="node" presStyleLbl="node1" presStyleIdx="1" presStyleCnt="3">
        <dgm:presLayoutVars>
          <dgm:bulletEnabled val="1"/>
        </dgm:presLayoutVars>
      </dgm:prSet>
      <dgm:spPr/>
    </dgm:pt>
    <dgm:pt modelId="{46BFA141-BA7D-42D6-9E07-23653C09D7DB}" type="pres">
      <dgm:prSet presAssocID="{B54707BA-10EA-4817-98C8-E7C84F1531C4}" presName="dummy" presStyleCnt="0"/>
      <dgm:spPr/>
    </dgm:pt>
    <dgm:pt modelId="{2C3891B5-D6D9-4B56-89D6-2264616FE227}" type="pres">
      <dgm:prSet presAssocID="{A83F9154-D042-4C2F-9333-28C45F8EF3D8}" presName="sibTrans" presStyleLbl="sibTrans2D1" presStyleIdx="1" presStyleCnt="3"/>
      <dgm:spPr/>
    </dgm:pt>
    <dgm:pt modelId="{CB48C28C-F12A-4137-9C98-E478BB7405DB}" type="pres">
      <dgm:prSet presAssocID="{FEEB977E-D452-41A2-B183-128175F20590}" presName="node" presStyleLbl="node1" presStyleIdx="2" presStyleCnt="3">
        <dgm:presLayoutVars>
          <dgm:bulletEnabled val="1"/>
        </dgm:presLayoutVars>
      </dgm:prSet>
      <dgm:spPr/>
    </dgm:pt>
    <dgm:pt modelId="{E6B21E25-6843-47D1-9616-8591BD5469C5}" type="pres">
      <dgm:prSet presAssocID="{FEEB977E-D452-41A2-B183-128175F20590}" presName="dummy" presStyleCnt="0"/>
      <dgm:spPr/>
    </dgm:pt>
    <dgm:pt modelId="{F60EADA4-B082-436A-B13B-F5F8533DB43B}" type="pres">
      <dgm:prSet presAssocID="{DECC6B09-244A-40A9-A5B5-071DAB88691A}" presName="sibTrans" presStyleLbl="sibTrans2D1" presStyleIdx="2" presStyleCnt="3"/>
      <dgm:spPr/>
    </dgm:pt>
  </dgm:ptLst>
  <dgm:cxnLst>
    <dgm:cxn modelId="{D8A93723-1C64-41C7-8F23-ED6B732F473C}" srcId="{68145310-AEC1-45BB-BE31-C37AB326AEC0}" destId="{638506A1-8F4C-4900-8617-EECBDA3A0A7E}" srcOrd="0" destOrd="0" parTransId="{60E501B6-1068-49C5-AD65-59E821C9F886}" sibTransId="{F97B443B-C0F1-40C2-BAB7-2D68F7298BF2}"/>
    <dgm:cxn modelId="{85806F5F-A93B-4B73-90EF-363B7D7455E3}" type="presOf" srcId="{69073714-C160-40BD-8F16-132EA58D452B}" destId="{3970A6B2-522E-45A7-80D1-3C306C6A9AFE}" srcOrd="0" destOrd="0" presId="urn:microsoft.com/office/officeart/2005/8/layout/radial6"/>
    <dgm:cxn modelId="{7A696361-0923-4E6E-9399-EAD6FF304D6A}" type="presOf" srcId="{68145310-AEC1-45BB-BE31-C37AB326AEC0}" destId="{CA337EBB-02EC-4955-AAEA-E0AE961B7350}" srcOrd="0" destOrd="0" presId="urn:microsoft.com/office/officeart/2005/8/layout/radial6"/>
    <dgm:cxn modelId="{95588865-3DA6-4F8A-B876-768103B368BC}" srcId="{638506A1-8F4C-4900-8617-EECBDA3A0A7E}" destId="{94016E3B-22BE-45CB-9C2D-A657201601C8}" srcOrd="0" destOrd="0" parTransId="{2D99CFB4-2E09-40A1-BD7B-B8230A33F3A5}" sibTransId="{69073714-C160-40BD-8F16-132EA58D452B}"/>
    <dgm:cxn modelId="{15FA7A6F-11C5-4F56-8090-A2E5265BDCF6}" type="presOf" srcId="{DECC6B09-244A-40A9-A5B5-071DAB88691A}" destId="{F60EADA4-B082-436A-B13B-F5F8533DB43B}" srcOrd="0" destOrd="0" presId="urn:microsoft.com/office/officeart/2005/8/layout/radial6"/>
    <dgm:cxn modelId="{5352F699-D134-4FE7-B623-F0D46004A54F}" srcId="{638506A1-8F4C-4900-8617-EECBDA3A0A7E}" destId="{B54707BA-10EA-4817-98C8-E7C84F1531C4}" srcOrd="1" destOrd="0" parTransId="{4EEB5187-70BD-48F0-A79C-0D76BCC8226B}" sibTransId="{A83F9154-D042-4C2F-9333-28C45F8EF3D8}"/>
    <dgm:cxn modelId="{44BFBDA4-0305-4734-85DC-F748B5A160E3}" type="presOf" srcId="{A83F9154-D042-4C2F-9333-28C45F8EF3D8}" destId="{2C3891B5-D6D9-4B56-89D6-2264616FE227}" srcOrd="0" destOrd="0" presId="urn:microsoft.com/office/officeart/2005/8/layout/radial6"/>
    <dgm:cxn modelId="{3710DDC4-171B-4E36-90FF-8E5951273BFC}" type="presOf" srcId="{638506A1-8F4C-4900-8617-EECBDA3A0A7E}" destId="{5624AB4F-0B2D-4F26-9182-7C36B5D33605}" srcOrd="0" destOrd="0" presId="urn:microsoft.com/office/officeart/2005/8/layout/radial6"/>
    <dgm:cxn modelId="{D567A9D3-9017-47AC-ACA2-834781B2C143}" type="presOf" srcId="{FEEB977E-D452-41A2-B183-128175F20590}" destId="{CB48C28C-F12A-4137-9C98-E478BB7405DB}" srcOrd="0" destOrd="0" presId="urn:microsoft.com/office/officeart/2005/8/layout/radial6"/>
    <dgm:cxn modelId="{3992E9DC-ED13-4686-B48D-41FCF43727BA}" type="presOf" srcId="{94016E3B-22BE-45CB-9C2D-A657201601C8}" destId="{725099F6-833F-4064-BBBB-A716A1A355FF}" srcOrd="0" destOrd="0" presId="urn:microsoft.com/office/officeart/2005/8/layout/radial6"/>
    <dgm:cxn modelId="{649A19EB-A02C-42BB-A4C9-C4C0471E9670}" srcId="{638506A1-8F4C-4900-8617-EECBDA3A0A7E}" destId="{FEEB977E-D452-41A2-B183-128175F20590}" srcOrd="2" destOrd="0" parTransId="{97C242C5-E7E2-415B-B266-C20C67F4B6C4}" sibTransId="{DECC6B09-244A-40A9-A5B5-071DAB88691A}"/>
    <dgm:cxn modelId="{464708EF-688E-4805-9DA5-29E9DD12A23C}" type="presOf" srcId="{B54707BA-10EA-4817-98C8-E7C84F1531C4}" destId="{43362E7F-0F6F-4D0C-854A-96D0FF81AB00}" srcOrd="0" destOrd="0" presId="urn:microsoft.com/office/officeart/2005/8/layout/radial6"/>
    <dgm:cxn modelId="{9FE6B7B2-BF87-42AA-94A7-345516196B4F}" type="presParOf" srcId="{CA337EBB-02EC-4955-AAEA-E0AE961B7350}" destId="{5624AB4F-0B2D-4F26-9182-7C36B5D33605}" srcOrd="0" destOrd="0" presId="urn:microsoft.com/office/officeart/2005/8/layout/radial6"/>
    <dgm:cxn modelId="{FE4B4F47-5EF9-40F4-BD67-5F8EE4F26DC8}" type="presParOf" srcId="{CA337EBB-02EC-4955-AAEA-E0AE961B7350}" destId="{725099F6-833F-4064-BBBB-A716A1A355FF}" srcOrd="1" destOrd="0" presId="urn:microsoft.com/office/officeart/2005/8/layout/radial6"/>
    <dgm:cxn modelId="{3E04BA5E-36BB-4F11-B8CB-68C96B50FB37}" type="presParOf" srcId="{CA337EBB-02EC-4955-AAEA-E0AE961B7350}" destId="{23A91ACD-B9DE-43B1-A878-DEE8BC84F42F}" srcOrd="2" destOrd="0" presId="urn:microsoft.com/office/officeart/2005/8/layout/radial6"/>
    <dgm:cxn modelId="{E8DA3061-F190-4633-9449-3A932C7F9D5C}" type="presParOf" srcId="{CA337EBB-02EC-4955-AAEA-E0AE961B7350}" destId="{3970A6B2-522E-45A7-80D1-3C306C6A9AFE}" srcOrd="3" destOrd="0" presId="urn:microsoft.com/office/officeart/2005/8/layout/radial6"/>
    <dgm:cxn modelId="{CBA9E13D-242C-4054-A1B4-03BE9914342B}" type="presParOf" srcId="{CA337EBB-02EC-4955-AAEA-E0AE961B7350}" destId="{43362E7F-0F6F-4D0C-854A-96D0FF81AB00}" srcOrd="4" destOrd="0" presId="urn:microsoft.com/office/officeart/2005/8/layout/radial6"/>
    <dgm:cxn modelId="{B5BB701C-9941-4B24-9A83-C62016E6A08C}" type="presParOf" srcId="{CA337EBB-02EC-4955-AAEA-E0AE961B7350}" destId="{46BFA141-BA7D-42D6-9E07-23653C09D7DB}" srcOrd="5" destOrd="0" presId="urn:microsoft.com/office/officeart/2005/8/layout/radial6"/>
    <dgm:cxn modelId="{18EF6130-A6ED-4495-BFFC-A4373924798D}" type="presParOf" srcId="{CA337EBB-02EC-4955-AAEA-E0AE961B7350}" destId="{2C3891B5-D6D9-4B56-89D6-2264616FE227}" srcOrd="6" destOrd="0" presId="urn:microsoft.com/office/officeart/2005/8/layout/radial6"/>
    <dgm:cxn modelId="{4114D038-7550-4094-88FC-6917F99504AB}" type="presParOf" srcId="{CA337EBB-02EC-4955-AAEA-E0AE961B7350}" destId="{CB48C28C-F12A-4137-9C98-E478BB7405DB}" srcOrd="7" destOrd="0" presId="urn:microsoft.com/office/officeart/2005/8/layout/radial6"/>
    <dgm:cxn modelId="{A69CC4F8-F943-4D0A-A5B2-A9429F61647C}" type="presParOf" srcId="{CA337EBB-02EC-4955-AAEA-E0AE961B7350}" destId="{E6B21E25-6843-47D1-9616-8591BD5469C5}" srcOrd="8" destOrd="0" presId="urn:microsoft.com/office/officeart/2005/8/layout/radial6"/>
    <dgm:cxn modelId="{E591D001-9162-4CB5-A010-6C0767803A8E}" type="presParOf" srcId="{CA337EBB-02EC-4955-AAEA-E0AE961B7350}" destId="{F60EADA4-B082-436A-B13B-F5F8533DB43B}" srcOrd="9" destOrd="0" presId="urn:microsoft.com/office/officeart/2005/8/layout/radial6"/>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0EADA4-B082-436A-B13B-F5F8533DB43B}">
      <dsp:nvSpPr>
        <dsp:cNvPr id="0" name=""/>
        <dsp:cNvSpPr/>
      </dsp:nvSpPr>
      <dsp:spPr>
        <a:xfrm>
          <a:off x="639164" y="619826"/>
          <a:ext cx="4133724" cy="4133724"/>
        </a:xfrm>
        <a:prstGeom prst="blockArc">
          <a:avLst>
            <a:gd name="adj1" fmla="val 9000000"/>
            <a:gd name="adj2" fmla="val 16200000"/>
            <a:gd name="adj3" fmla="val 464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2C3891B5-D6D9-4B56-89D6-2264616FE227}">
      <dsp:nvSpPr>
        <dsp:cNvPr id="0" name=""/>
        <dsp:cNvSpPr/>
      </dsp:nvSpPr>
      <dsp:spPr>
        <a:xfrm>
          <a:off x="639164" y="619826"/>
          <a:ext cx="4133724" cy="4133724"/>
        </a:xfrm>
        <a:prstGeom prst="blockArc">
          <a:avLst>
            <a:gd name="adj1" fmla="val 1800000"/>
            <a:gd name="adj2" fmla="val 9000000"/>
            <a:gd name="adj3" fmla="val 464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970A6B2-522E-45A7-80D1-3C306C6A9AFE}">
      <dsp:nvSpPr>
        <dsp:cNvPr id="0" name=""/>
        <dsp:cNvSpPr/>
      </dsp:nvSpPr>
      <dsp:spPr>
        <a:xfrm>
          <a:off x="639164" y="619826"/>
          <a:ext cx="4133724" cy="4133724"/>
        </a:xfrm>
        <a:prstGeom prst="blockArc">
          <a:avLst>
            <a:gd name="adj1" fmla="val 16200000"/>
            <a:gd name="adj2" fmla="val 1800000"/>
            <a:gd name="adj3" fmla="val 464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624AB4F-0B2D-4F26-9182-7C36B5D33605}">
      <dsp:nvSpPr>
        <dsp:cNvPr id="0" name=""/>
        <dsp:cNvSpPr/>
      </dsp:nvSpPr>
      <dsp:spPr>
        <a:xfrm>
          <a:off x="1754689" y="1735350"/>
          <a:ext cx="1902675" cy="1902675"/>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210" tIns="29210" rIns="29210" bIns="29210" numCol="1" spcCol="1270" anchor="ctr" anchorCtr="0">
          <a:noAutofit/>
        </a:bodyPr>
        <a:lstStyle/>
        <a:p>
          <a:pPr marL="0" lvl="0" indent="0" algn="ctr" defTabSz="1022350">
            <a:lnSpc>
              <a:spcPct val="90000"/>
            </a:lnSpc>
            <a:spcBef>
              <a:spcPct val="0"/>
            </a:spcBef>
            <a:spcAft>
              <a:spcPct val="35000"/>
            </a:spcAft>
            <a:buNone/>
          </a:pPr>
          <a:r>
            <a:rPr lang="en-US" altLang="en-US" sz="2300" kern="1200" dirty="0"/>
            <a:t>Four evaluation indicators</a:t>
          </a:r>
          <a:endParaRPr lang="zh-CN" altLang="en-US" sz="2300" kern="1200" dirty="0"/>
        </a:p>
      </dsp:txBody>
      <dsp:txXfrm>
        <a:off x="2033329" y="2013990"/>
        <a:ext cx="1345395" cy="1345395"/>
      </dsp:txXfrm>
    </dsp:sp>
    <dsp:sp modelId="{725099F6-833F-4064-BBBB-A716A1A355FF}">
      <dsp:nvSpPr>
        <dsp:cNvPr id="0" name=""/>
        <dsp:cNvSpPr/>
      </dsp:nvSpPr>
      <dsp:spPr>
        <a:xfrm>
          <a:off x="2040090" y="1837"/>
          <a:ext cx="1331872" cy="1331872"/>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altLang="en-US" sz="1400" kern="1200" dirty="0"/>
            <a:t>Ten folds cross validation</a:t>
          </a:r>
          <a:endParaRPr lang="zh-CN" altLang="en-US" sz="1400" kern="1200" dirty="0"/>
        </a:p>
      </dsp:txBody>
      <dsp:txXfrm>
        <a:off x="2235138" y="196885"/>
        <a:ext cx="941776" cy="941776"/>
      </dsp:txXfrm>
    </dsp:sp>
    <dsp:sp modelId="{43362E7F-0F6F-4D0C-854A-96D0FF81AB00}">
      <dsp:nvSpPr>
        <dsp:cNvPr id="0" name=""/>
        <dsp:cNvSpPr/>
      </dsp:nvSpPr>
      <dsp:spPr>
        <a:xfrm>
          <a:off x="3788522" y="3030209"/>
          <a:ext cx="1331872" cy="1331872"/>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altLang="en-US" sz="1400" kern="1200" dirty="0"/>
            <a:t>Seven kinds of model</a:t>
          </a:r>
          <a:endParaRPr lang="zh-CN" altLang="en-US" sz="1400" kern="1200" dirty="0"/>
        </a:p>
      </dsp:txBody>
      <dsp:txXfrm>
        <a:off x="3983570" y="3225257"/>
        <a:ext cx="941776" cy="941776"/>
      </dsp:txXfrm>
    </dsp:sp>
    <dsp:sp modelId="{CB48C28C-F12A-4137-9C98-E478BB7405DB}">
      <dsp:nvSpPr>
        <dsp:cNvPr id="0" name=""/>
        <dsp:cNvSpPr/>
      </dsp:nvSpPr>
      <dsp:spPr>
        <a:xfrm>
          <a:off x="291659" y="3030209"/>
          <a:ext cx="1331872" cy="1331872"/>
        </a:xfrm>
        <a:prstGeom prst="ellipse">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altLang="en-US" sz="1400" kern="1200" dirty="0"/>
            <a:t>Three sets of eigenvalues</a:t>
          </a:r>
          <a:endParaRPr lang="zh-CN" altLang="en-US" sz="1400" kern="1200" dirty="0"/>
        </a:p>
      </dsp:txBody>
      <dsp:txXfrm>
        <a:off x="486707" y="3225257"/>
        <a:ext cx="941776" cy="941776"/>
      </dsp:txXfrm>
    </dsp:sp>
  </dsp:spTree>
</dsp:drawing>
</file>

<file path=ppt/diagrams/layout1.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6A86506-327F-4788-BAF0-4B794890C8AC}" type="datetimeFigureOut">
              <a:rPr lang="zh-CN" altLang="en-US" smtClean="0"/>
              <a:t>2020/5/11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B31F724-51D9-486B-9BFF-C542D0E12BC5}" type="slidenum">
              <a:rPr lang="zh-CN" altLang="en-US" smtClean="0"/>
              <a:t>‹#›</a:t>
            </a:fld>
            <a:endParaRPr lang="zh-CN" altLang="en-US"/>
          </a:p>
        </p:txBody>
      </p:sp>
    </p:spTree>
    <p:extLst>
      <p:ext uri="{BB962C8B-B14F-4D97-AF65-F5344CB8AC3E}">
        <p14:creationId xmlns:p14="http://schemas.microsoft.com/office/powerpoint/2010/main" val="12248076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B31F724-51D9-486B-9BFF-C542D0E12BC5}" type="slidenum">
              <a:rPr lang="zh-CN" altLang="en-US" smtClean="0"/>
              <a:t>1</a:t>
            </a:fld>
            <a:endParaRPr lang="zh-CN" altLang="en-US"/>
          </a:p>
        </p:txBody>
      </p:sp>
    </p:spTree>
    <p:extLst>
      <p:ext uri="{BB962C8B-B14F-4D97-AF65-F5344CB8AC3E}">
        <p14:creationId xmlns:p14="http://schemas.microsoft.com/office/powerpoint/2010/main" val="22160714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5C9D3E5-044F-4FFC-A55C-D5DA6200E60D}" type="slidenum">
              <a:rPr lang="zh-CN" altLang="en-US" smtClean="0">
                <a:solidFill>
                  <a:prstClr val="black"/>
                </a:solidFill>
                <a:latin typeface="等线"/>
              </a:rPr>
              <a:pPr/>
              <a:t>10</a:t>
            </a:fld>
            <a:endParaRPr lang="zh-CN" altLang="en-US">
              <a:solidFill>
                <a:prstClr val="black"/>
              </a:solidFill>
              <a:latin typeface="等线"/>
            </a:endParaRPr>
          </a:p>
        </p:txBody>
      </p:sp>
    </p:spTree>
    <p:extLst>
      <p:ext uri="{BB962C8B-B14F-4D97-AF65-F5344CB8AC3E}">
        <p14:creationId xmlns:p14="http://schemas.microsoft.com/office/powerpoint/2010/main" val="16376752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5C9D3E5-044F-4FFC-A55C-D5DA6200E60D}" type="slidenum">
              <a:rPr lang="zh-CN" altLang="en-US" smtClean="0">
                <a:solidFill>
                  <a:prstClr val="black"/>
                </a:solidFill>
                <a:latin typeface="等线"/>
              </a:rPr>
              <a:pPr/>
              <a:t>11</a:t>
            </a:fld>
            <a:endParaRPr lang="zh-CN" altLang="en-US">
              <a:solidFill>
                <a:prstClr val="black"/>
              </a:solidFill>
              <a:latin typeface="等线"/>
            </a:endParaRPr>
          </a:p>
        </p:txBody>
      </p:sp>
    </p:spTree>
    <p:extLst>
      <p:ext uri="{BB962C8B-B14F-4D97-AF65-F5344CB8AC3E}">
        <p14:creationId xmlns:p14="http://schemas.microsoft.com/office/powerpoint/2010/main" val="8705115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5C9D3E5-044F-4FFC-A55C-D5DA6200E60D}" type="slidenum">
              <a:rPr lang="zh-CN" altLang="en-US" smtClean="0">
                <a:solidFill>
                  <a:prstClr val="black"/>
                </a:solidFill>
                <a:latin typeface="等线"/>
              </a:rPr>
              <a:pPr/>
              <a:t>12</a:t>
            </a:fld>
            <a:endParaRPr lang="zh-CN" altLang="en-US">
              <a:solidFill>
                <a:prstClr val="black"/>
              </a:solidFill>
              <a:latin typeface="等线"/>
            </a:endParaRPr>
          </a:p>
        </p:txBody>
      </p:sp>
    </p:spTree>
    <p:extLst>
      <p:ext uri="{BB962C8B-B14F-4D97-AF65-F5344CB8AC3E}">
        <p14:creationId xmlns:p14="http://schemas.microsoft.com/office/powerpoint/2010/main" val="36775782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5C9D3E5-044F-4FFC-A55C-D5DA6200E60D}" type="slidenum">
              <a:rPr lang="zh-CN" altLang="en-US" smtClean="0">
                <a:solidFill>
                  <a:prstClr val="black"/>
                </a:solidFill>
                <a:latin typeface="等线"/>
              </a:rPr>
              <a:pPr/>
              <a:t>13</a:t>
            </a:fld>
            <a:endParaRPr lang="zh-CN" altLang="en-US">
              <a:solidFill>
                <a:prstClr val="black"/>
              </a:solidFill>
              <a:latin typeface="等线"/>
            </a:endParaRPr>
          </a:p>
        </p:txBody>
      </p:sp>
    </p:spTree>
    <p:extLst>
      <p:ext uri="{BB962C8B-B14F-4D97-AF65-F5344CB8AC3E}">
        <p14:creationId xmlns:p14="http://schemas.microsoft.com/office/powerpoint/2010/main" val="11906688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5C9D3E5-044F-4FFC-A55C-D5DA6200E60D}" type="slidenum">
              <a:rPr lang="zh-CN" altLang="en-US" smtClean="0">
                <a:solidFill>
                  <a:prstClr val="black"/>
                </a:solidFill>
                <a:latin typeface="等线"/>
              </a:rPr>
              <a:pPr/>
              <a:t>14</a:t>
            </a:fld>
            <a:endParaRPr lang="zh-CN" altLang="en-US">
              <a:solidFill>
                <a:prstClr val="black"/>
              </a:solidFill>
              <a:latin typeface="等线"/>
            </a:endParaRPr>
          </a:p>
        </p:txBody>
      </p:sp>
    </p:spTree>
    <p:extLst>
      <p:ext uri="{BB962C8B-B14F-4D97-AF65-F5344CB8AC3E}">
        <p14:creationId xmlns:p14="http://schemas.microsoft.com/office/powerpoint/2010/main" val="34496297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5C9D3E5-044F-4FFC-A55C-D5DA6200E60D}" type="slidenum">
              <a:rPr lang="zh-CN" altLang="en-US" smtClean="0">
                <a:solidFill>
                  <a:prstClr val="black"/>
                </a:solidFill>
                <a:latin typeface="等线"/>
              </a:rPr>
              <a:pPr/>
              <a:t>15</a:t>
            </a:fld>
            <a:endParaRPr lang="zh-CN" altLang="en-US">
              <a:solidFill>
                <a:prstClr val="black"/>
              </a:solidFill>
              <a:latin typeface="等线"/>
            </a:endParaRPr>
          </a:p>
        </p:txBody>
      </p:sp>
    </p:spTree>
    <p:extLst>
      <p:ext uri="{BB962C8B-B14F-4D97-AF65-F5344CB8AC3E}">
        <p14:creationId xmlns:p14="http://schemas.microsoft.com/office/powerpoint/2010/main" val="11270607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5C9D3E5-044F-4FFC-A55C-D5DA6200E60D}" type="slidenum">
              <a:rPr lang="zh-CN" altLang="en-US" smtClean="0">
                <a:solidFill>
                  <a:prstClr val="black"/>
                </a:solidFill>
                <a:latin typeface="等线"/>
              </a:rPr>
              <a:pPr/>
              <a:t>16</a:t>
            </a:fld>
            <a:endParaRPr lang="zh-CN" altLang="en-US">
              <a:solidFill>
                <a:prstClr val="black"/>
              </a:solidFill>
              <a:latin typeface="等线"/>
            </a:endParaRPr>
          </a:p>
        </p:txBody>
      </p:sp>
    </p:spTree>
    <p:extLst>
      <p:ext uri="{BB962C8B-B14F-4D97-AF65-F5344CB8AC3E}">
        <p14:creationId xmlns:p14="http://schemas.microsoft.com/office/powerpoint/2010/main" val="24204243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5C9D3E5-044F-4FFC-A55C-D5DA6200E60D}" type="slidenum">
              <a:rPr lang="zh-CN" altLang="en-US" smtClean="0">
                <a:solidFill>
                  <a:prstClr val="black"/>
                </a:solidFill>
                <a:latin typeface="等线"/>
              </a:rPr>
              <a:pPr/>
              <a:t>17</a:t>
            </a:fld>
            <a:endParaRPr lang="zh-CN" altLang="en-US">
              <a:solidFill>
                <a:prstClr val="black"/>
              </a:solidFill>
              <a:latin typeface="等线"/>
            </a:endParaRPr>
          </a:p>
        </p:txBody>
      </p:sp>
    </p:spTree>
    <p:extLst>
      <p:ext uri="{BB962C8B-B14F-4D97-AF65-F5344CB8AC3E}">
        <p14:creationId xmlns:p14="http://schemas.microsoft.com/office/powerpoint/2010/main" val="30294776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5C9D3E5-044F-4FFC-A55C-D5DA6200E60D}" type="slidenum">
              <a:rPr lang="zh-CN" altLang="en-US" smtClean="0">
                <a:solidFill>
                  <a:prstClr val="black"/>
                </a:solidFill>
                <a:latin typeface="等线"/>
              </a:rPr>
              <a:pPr/>
              <a:t>18</a:t>
            </a:fld>
            <a:endParaRPr lang="zh-CN" altLang="en-US">
              <a:solidFill>
                <a:prstClr val="black"/>
              </a:solidFill>
              <a:latin typeface="等线"/>
            </a:endParaRPr>
          </a:p>
        </p:txBody>
      </p:sp>
    </p:spTree>
    <p:extLst>
      <p:ext uri="{BB962C8B-B14F-4D97-AF65-F5344CB8AC3E}">
        <p14:creationId xmlns:p14="http://schemas.microsoft.com/office/powerpoint/2010/main" val="19617852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5C9D3E5-044F-4FFC-A55C-D5DA6200E60D}" type="slidenum">
              <a:rPr lang="zh-CN" altLang="en-US" smtClean="0">
                <a:solidFill>
                  <a:prstClr val="black"/>
                </a:solidFill>
                <a:latin typeface="等线"/>
              </a:rPr>
              <a:pPr/>
              <a:t>19</a:t>
            </a:fld>
            <a:endParaRPr lang="zh-CN" altLang="en-US">
              <a:solidFill>
                <a:prstClr val="black"/>
              </a:solidFill>
              <a:latin typeface="等线"/>
            </a:endParaRPr>
          </a:p>
        </p:txBody>
      </p:sp>
    </p:spTree>
    <p:extLst>
      <p:ext uri="{BB962C8B-B14F-4D97-AF65-F5344CB8AC3E}">
        <p14:creationId xmlns:p14="http://schemas.microsoft.com/office/powerpoint/2010/main" val="34163814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5C9D3E5-044F-4FFC-A55C-D5DA6200E60D}" type="slidenum">
              <a:rPr lang="zh-CN" altLang="en-US" smtClean="0">
                <a:solidFill>
                  <a:prstClr val="black"/>
                </a:solidFill>
                <a:latin typeface="等线"/>
              </a:rPr>
              <a:pPr/>
              <a:t>2</a:t>
            </a:fld>
            <a:endParaRPr lang="zh-CN" altLang="en-US">
              <a:solidFill>
                <a:prstClr val="black"/>
              </a:solidFill>
              <a:latin typeface="等线"/>
            </a:endParaRPr>
          </a:p>
        </p:txBody>
      </p:sp>
    </p:spTree>
    <p:extLst>
      <p:ext uri="{BB962C8B-B14F-4D97-AF65-F5344CB8AC3E}">
        <p14:creationId xmlns:p14="http://schemas.microsoft.com/office/powerpoint/2010/main" val="43398911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5C9D3E5-044F-4FFC-A55C-D5DA6200E60D}" type="slidenum">
              <a:rPr lang="zh-CN" altLang="en-US" smtClean="0">
                <a:solidFill>
                  <a:prstClr val="black"/>
                </a:solidFill>
                <a:latin typeface="等线"/>
              </a:rPr>
              <a:pPr/>
              <a:t>20</a:t>
            </a:fld>
            <a:endParaRPr lang="zh-CN" altLang="en-US">
              <a:solidFill>
                <a:prstClr val="black"/>
              </a:solidFill>
              <a:latin typeface="等线"/>
            </a:endParaRPr>
          </a:p>
        </p:txBody>
      </p:sp>
    </p:spTree>
    <p:extLst>
      <p:ext uri="{BB962C8B-B14F-4D97-AF65-F5344CB8AC3E}">
        <p14:creationId xmlns:p14="http://schemas.microsoft.com/office/powerpoint/2010/main" val="403563462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5C9D3E5-044F-4FFC-A55C-D5DA6200E60D}" type="slidenum">
              <a:rPr lang="zh-CN" altLang="en-US" smtClean="0">
                <a:solidFill>
                  <a:prstClr val="black"/>
                </a:solidFill>
                <a:latin typeface="等线"/>
              </a:rPr>
              <a:pPr/>
              <a:t>21</a:t>
            </a:fld>
            <a:endParaRPr lang="zh-CN" altLang="en-US">
              <a:solidFill>
                <a:prstClr val="black"/>
              </a:solidFill>
              <a:latin typeface="等线"/>
            </a:endParaRPr>
          </a:p>
        </p:txBody>
      </p:sp>
    </p:spTree>
    <p:extLst>
      <p:ext uri="{BB962C8B-B14F-4D97-AF65-F5344CB8AC3E}">
        <p14:creationId xmlns:p14="http://schemas.microsoft.com/office/powerpoint/2010/main" val="167479297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5C9D3E5-044F-4FFC-A55C-D5DA6200E60D}" type="slidenum">
              <a:rPr lang="zh-CN" altLang="en-US" smtClean="0">
                <a:solidFill>
                  <a:prstClr val="black"/>
                </a:solidFill>
                <a:latin typeface="等线"/>
              </a:rPr>
              <a:pPr/>
              <a:t>22</a:t>
            </a:fld>
            <a:endParaRPr lang="zh-CN" altLang="en-US">
              <a:solidFill>
                <a:prstClr val="black"/>
              </a:solidFill>
              <a:latin typeface="等线"/>
            </a:endParaRPr>
          </a:p>
        </p:txBody>
      </p:sp>
    </p:spTree>
    <p:extLst>
      <p:ext uri="{BB962C8B-B14F-4D97-AF65-F5344CB8AC3E}">
        <p14:creationId xmlns:p14="http://schemas.microsoft.com/office/powerpoint/2010/main" val="209984345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5C9D3E5-044F-4FFC-A55C-D5DA6200E60D}" type="slidenum">
              <a:rPr lang="zh-CN" altLang="en-US" smtClean="0">
                <a:solidFill>
                  <a:prstClr val="black"/>
                </a:solidFill>
                <a:latin typeface="等线"/>
              </a:rPr>
              <a:pPr/>
              <a:t>23</a:t>
            </a:fld>
            <a:endParaRPr lang="zh-CN" altLang="en-US">
              <a:solidFill>
                <a:prstClr val="black"/>
              </a:solidFill>
              <a:latin typeface="等线"/>
            </a:endParaRPr>
          </a:p>
        </p:txBody>
      </p:sp>
    </p:spTree>
    <p:extLst>
      <p:ext uri="{BB962C8B-B14F-4D97-AF65-F5344CB8AC3E}">
        <p14:creationId xmlns:p14="http://schemas.microsoft.com/office/powerpoint/2010/main" val="8018265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5C9D3E5-044F-4FFC-A55C-D5DA6200E60D}" type="slidenum">
              <a:rPr lang="zh-CN" altLang="en-US" smtClean="0">
                <a:solidFill>
                  <a:prstClr val="black"/>
                </a:solidFill>
                <a:latin typeface="等线"/>
              </a:rPr>
              <a:pPr/>
              <a:t>24</a:t>
            </a:fld>
            <a:endParaRPr lang="zh-CN" altLang="en-US">
              <a:solidFill>
                <a:prstClr val="black"/>
              </a:solidFill>
              <a:latin typeface="等线"/>
            </a:endParaRPr>
          </a:p>
        </p:txBody>
      </p:sp>
    </p:spTree>
    <p:extLst>
      <p:ext uri="{BB962C8B-B14F-4D97-AF65-F5344CB8AC3E}">
        <p14:creationId xmlns:p14="http://schemas.microsoft.com/office/powerpoint/2010/main" val="363650887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5C9D3E5-044F-4FFC-A55C-D5DA6200E60D}" type="slidenum">
              <a:rPr lang="zh-CN" altLang="en-US" smtClean="0">
                <a:solidFill>
                  <a:prstClr val="black"/>
                </a:solidFill>
                <a:latin typeface="等线"/>
              </a:rPr>
              <a:pPr/>
              <a:t>25</a:t>
            </a:fld>
            <a:endParaRPr lang="zh-CN" altLang="en-US">
              <a:solidFill>
                <a:prstClr val="black"/>
              </a:solidFill>
              <a:latin typeface="等线"/>
            </a:endParaRPr>
          </a:p>
        </p:txBody>
      </p:sp>
    </p:spTree>
    <p:extLst>
      <p:ext uri="{BB962C8B-B14F-4D97-AF65-F5344CB8AC3E}">
        <p14:creationId xmlns:p14="http://schemas.microsoft.com/office/powerpoint/2010/main" val="172398476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5C9D3E5-044F-4FFC-A55C-D5DA6200E60D}" type="slidenum">
              <a:rPr lang="zh-CN" altLang="en-US" smtClean="0">
                <a:solidFill>
                  <a:prstClr val="black"/>
                </a:solidFill>
                <a:latin typeface="等线"/>
              </a:rPr>
              <a:pPr/>
              <a:t>26</a:t>
            </a:fld>
            <a:endParaRPr lang="zh-CN" altLang="en-US">
              <a:solidFill>
                <a:prstClr val="black"/>
              </a:solidFill>
              <a:latin typeface="等线"/>
            </a:endParaRPr>
          </a:p>
        </p:txBody>
      </p:sp>
    </p:spTree>
    <p:extLst>
      <p:ext uri="{BB962C8B-B14F-4D97-AF65-F5344CB8AC3E}">
        <p14:creationId xmlns:p14="http://schemas.microsoft.com/office/powerpoint/2010/main" val="399016009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5C9D3E5-044F-4FFC-A55C-D5DA6200E60D}" type="slidenum">
              <a:rPr lang="zh-CN" altLang="en-US" smtClean="0">
                <a:solidFill>
                  <a:prstClr val="black"/>
                </a:solidFill>
                <a:latin typeface="等线"/>
              </a:rPr>
              <a:pPr/>
              <a:t>27</a:t>
            </a:fld>
            <a:endParaRPr lang="zh-CN" altLang="en-US">
              <a:solidFill>
                <a:prstClr val="black"/>
              </a:solidFill>
              <a:latin typeface="等线"/>
            </a:endParaRPr>
          </a:p>
        </p:txBody>
      </p:sp>
    </p:spTree>
    <p:extLst>
      <p:ext uri="{BB962C8B-B14F-4D97-AF65-F5344CB8AC3E}">
        <p14:creationId xmlns:p14="http://schemas.microsoft.com/office/powerpoint/2010/main" val="45494632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5C9D3E5-044F-4FFC-A55C-D5DA6200E60D}" type="slidenum">
              <a:rPr lang="zh-CN" altLang="en-US" smtClean="0">
                <a:solidFill>
                  <a:prstClr val="black"/>
                </a:solidFill>
                <a:latin typeface="等线"/>
              </a:rPr>
              <a:pPr/>
              <a:t>28</a:t>
            </a:fld>
            <a:endParaRPr lang="zh-CN" altLang="en-US">
              <a:solidFill>
                <a:prstClr val="black"/>
              </a:solidFill>
              <a:latin typeface="等线"/>
            </a:endParaRPr>
          </a:p>
        </p:txBody>
      </p:sp>
    </p:spTree>
    <p:extLst>
      <p:ext uri="{BB962C8B-B14F-4D97-AF65-F5344CB8AC3E}">
        <p14:creationId xmlns:p14="http://schemas.microsoft.com/office/powerpoint/2010/main" val="19479763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5C9D3E5-044F-4FFC-A55C-D5DA6200E60D}" type="slidenum">
              <a:rPr lang="zh-CN" altLang="en-US" smtClean="0">
                <a:solidFill>
                  <a:prstClr val="black"/>
                </a:solidFill>
                <a:latin typeface="等线"/>
              </a:rPr>
              <a:pPr/>
              <a:t>29</a:t>
            </a:fld>
            <a:endParaRPr lang="zh-CN" altLang="en-US">
              <a:solidFill>
                <a:prstClr val="black"/>
              </a:solidFill>
              <a:latin typeface="等线"/>
            </a:endParaRPr>
          </a:p>
        </p:txBody>
      </p:sp>
    </p:spTree>
    <p:extLst>
      <p:ext uri="{BB962C8B-B14F-4D97-AF65-F5344CB8AC3E}">
        <p14:creationId xmlns:p14="http://schemas.microsoft.com/office/powerpoint/2010/main" val="3730998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5C9D3E5-044F-4FFC-A55C-D5DA6200E60D}" type="slidenum">
              <a:rPr lang="zh-CN" altLang="en-US" smtClean="0">
                <a:solidFill>
                  <a:prstClr val="black"/>
                </a:solidFill>
                <a:latin typeface="等线"/>
              </a:rPr>
              <a:pPr/>
              <a:t>3</a:t>
            </a:fld>
            <a:endParaRPr lang="zh-CN" altLang="en-US">
              <a:solidFill>
                <a:prstClr val="black"/>
              </a:solidFill>
              <a:latin typeface="等线"/>
            </a:endParaRPr>
          </a:p>
        </p:txBody>
      </p:sp>
    </p:spTree>
    <p:extLst>
      <p:ext uri="{BB962C8B-B14F-4D97-AF65-F5344CB8AC3E}">
        <p14:creationId xmlns:p14="http://schemas.microsoft.com/office/powerpoint/2010/main" val="71514333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5C9D3E5-044F-4FFC-A55C-D5DA6200E60D}" type="slidenum">
              <a:rPr lang="zh-CN" altLang="en-US" smtClean="0">
                <a:solidFill>
                  <a:prstClr val="black"/>
                </a:solidFill>
                <a:latin typeface="等线" panose="02010600030101010101" charset="-122"/>
              </a:rPr>
              <a:t>30</a:t>
            </a:fld>
            <a:endParaRPr lang="zh-CN" altLang="en-US">
              <a:solidFill>
                <a:prstClr val="black"/>
              </a:solidFill>
              <a:latin typeface="等线" panose="02010600030101010101" charset="-122"/>
            </a:endParaRPr>
          </a:p>
        </p:txBody>
      </p:sp>
    </p:spTree>
    <p:extLst>
      <p:ext uri="{BB962C8B-B14F-4D97-AF65-F5344CB8AC3E}">
        <p14:creationId xmlns:p14="http://schemas.microsoft.com/office/powerpoint/2010/main" val="263878895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5C9D3E5-044F-4FFC-A55C-D5DA6200E60D}" type="slidenum">
              <a:rPr lang="zh-CN" altLang="en-US" smtClean="0">
                <a:solidFill>
                  <a:prstClr val="black"/>
                </a:solidFill>
                <a:latin typeface="等线" panose="02010600030101010101" charset="-122"/>
              </a:rPr>
              <a:t>31</a:t>
            </a:fld>
            <a:endParaRPr lang="zh-CN" altLang="en-US">
              <a:solidFill>
                <a:prstClr val="black"/>
              </a:solidFill>
              <a:latin typeface="等线" panose="02010600030101010101" charset="-122"/>
            </a:endParaRPr>
          </a:p>
        </p:txBody>
      </p:sp>
    </p:spTree>
    <p:extLst>
      <p:ext uri="{BB962C8B-B14F-4D97-AF65-F5344CB8AC3E}">
        <p14:creationId xmlns:p14="http://schemas.microsoft.com/office/powerpoint/2010/main" val="140371069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5C9D3E5-044F-4FFC-A55C-D5DA6200E60D}" type="slidenum">
              <a:rPr lang="zh-CN" altLang="en-US" smtClean="0">
                <a:solidFill>
                  <a:prstClr val="black"/>
                </a:solidFill>
                <a:latin typeface="等线" panose="02010600030101010101" charset="-122"/>
              </a:rPr>
              <a:t>32</a:t>
            </a:fld>
            <a:endParaRPr lang="zh-CN" altLang="en-US">
              <a:solidFill>
                <a:prstClr val="black"/>
              </a:solidFill>
              <a:latin typeface="等线" panose="02010600030101010101" charset="-122"/>
            </a:endParaRPr>
          </a:p>
        </p:txBody>
      </p:sp>
    </p:spTree>
    <p:extLst>
      <p:ext uri="{BB962C8B-B14F-4D97-AF65-F5344CB8AC3E}">
        <p14:creationId xmlns:p14="http://schemas.microsoft.com/office/powerpoint/2010/main" val="319122186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5C9D3E5-044F-4FFC-A55C-D5DA6200E60D}" type="slidenum">
              <a:rPr lang="zh-CN" altLang="en-US" smtClean="0">
                <a:solidFill>
                  <a:prstClr val="black"/>
                </a:solidFill>
                <a:latin typeface="等线"/>
              </a:rPr>
              <a:pPr/>
              <a:t>33</a:t>
            </a:fld>
            <a:endParaRPr lang="zh-CN" altLang="en-US">
              <a:solidFill>
                <a:prstClr val="black"/>
              </a:solidFill>
              <a:latin typeface="等线"/>
            </a:endParaRPr>
          </a:p>
        </p:txBody>
      </p:sp>
    </p:spTree>
    <p:extLst>
      <p:ext uri="{BB962C8B-B14F-4D97-AF65-F5344CB8AC3E}">
        <p14:creationId xmlns:p14="http://schemas.microsoft.com/office/powerpoint/2010/main" val="309318061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5C9D3E5-044F-4FFC-A55C-D5DA6200E60D}" type="slidenum">
              <a:rPr lang="zh-CN" altLang="en-US" smtClean="0">
                <a:solidFill>
                  <a:prstClr val="black"/>
                </a:solidFill>
                <a:latin typeface="等线"/>
              </a:rPr>
              <a:pPr/>
              <a:t>34</a:t>
            </a:fld>
            <a:endParaRPr lang="zh-CN" altLang="en-US">
              <a:solidFill>
                <a:prstClr val="black"/>
              </a:solidFill>
              <a:latin typeface="等线"/>
            </a:endParaRPr>
          </a:p>
        </p:txBody>
      </p:sp>
    </p:spTree>
    <p:extLst>
      <p:ext uri="{BB962C8B-B14F-4D97-AF65-F5344CB8AC3E}">
        <p14:creationId xmlns:p14="http://schemas.microsoft.com/office/powerpoint/2010/main" val="246106589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5C9D3E5-044F-4FFC-A55C-D5DA6200E60D}" type="slidenum">
              <a:rPr lang="zh-CN" altLang="en-US" smtClean="0">
                <a:solidFill>
                  <a:prstClr val="black"/>
                </a:solidFill>
                <a:latin typeface="等线"/>
              </a:rPr>
              <a:pPr/>
              <a:t>35</a:t>
            </a:fld>
            <a:endParaRPr lang="zh-CN" altLang="en-US">
              <a:solidFill>
                <a:prstClr val="black"/>
              </a:solidFill>
              <a:latin typeface="等线"/>
            </a:endParaRPr>
          </a:p>
        </p:txBody>
      </p:sp>
    </p:spTree>
    <p:extLst>
      <p:ext uri="{BB962C8B-B14F-4D97-AF65-F5344CB8AC3E}">
        <p14:creationId xmlns:p14="http://schemas.microsoft.com/office/powerpoint/2010/main" val="244932657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5C9D3E5-044F-4FFC-A55C-D5DA6200E60D}" type="slidenum">
              <a:rPr lang="zh-CN" altLang="en-US" smtClean="0">
                <a:solidFill>
                  <a:prstClr val="black"/>
                </a:solidFill>
                <a:latin typeface="等线"/>
              </a:rPr>
              <a:pPr/>
              <a:t>36</a:t>
            </a:fld>
            <a:endParaRPr lang="zh-CN" altLang="en-US">
              <a:solidFill>
                <a:prstClr val="black"/>
              </a:solidFill>
              <a:latin typeface="等线"/>
            </a:endParaRPr>
          </a:p>
        </p:txBody>
      </p:sp>
    </p:spTree>
    <p:extLst>
      <p:ext uri="{BB962C8B-B14F-4D97-AF65-F5344CB8AC3E}">
        <p14:creationId xmlns:p14="http://schemas.microsoft.com/office/powerpoint/2010/main" val="91368050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5C9D3E5-044F-4FFC-A55C-D5DA6200E60D}" type="slidenum">
              <a:rPr lang="zh-CN" altLang="en-US" smtClean="0">
                <a:solidFill>
                  <a:prstClr val="black"/>
                </a:solidFill>
                <a:latin typeface="等线"/>
              </a:rPr>
              <a:pPr/>
              <a:t>38</a:t>
            </a:fld>
            <a:endParaRPr lang="zh-CN" altLang="en-US">
              <a:solidFill>
                <a:prstClr val="black"/>
              </a:solidFill>
              <a:latin typeface="等线"/>
            </a:endParaRPr>
          </a:p>
        </p:txBody>
      </p:sp>
    </p:spTree>
    <p:extLst>
      <p:ext uri="{BB962C8B-B14F-4D97-AF65-F5344CB8AC3E}">
        <p14:creationId xmlns:p14="http://schemas.microsoft.com/office/powerpoint/2010/main" val="41285381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5C9D3E5-044F-4FFC-A55C-D5DA6200E60D}" type="slidenum">
              <a:rPr lang="zh-CN" altLang="en-US" smtClean="0">
                <a:solidFill>
                  <a:prstClr val="black"/>
                </a:solidFill>
                <a:latin typeface="等线"/>
              </a:rPr>
              <a:pPr/>
              <a:t>4</a:t>
            </a:fld>
            <a:endParaRPr lang="zh-CN" altLang="en-US">
              <a:solidFill>
                <a:prstClr val="black"/>
              </a:solidFill>
              <a:latin typeface="等线"/>
            </a:endParaRPr>
          </a:p>
        </p:txBody>
      </p:sp>
    </p:spTree>
    <p:extLst>
      <p:ext uri="{BB962C8B-B14F-4D97-AF65-F5344CB8AC3E}">
        <p14:creationId xmlns:p14="http://schemas.microsoft.com/office/powerpoint/2010/main" val="39617505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5C9D3E5-044F-4FFC-A55C-D5DA6200E60D}" type="slidenum">
              <a:rPr lang="zh-CN" altLang="en-US" smtClean="0">
                <a:solidFill>
                  <a:prstClr val="black"/>
                </a:solidFill>
                <a:latin typeface="等线"/>
              </a:rPr>
              <a:pPr/>
              <a:t>5</a:t>
            </a:fld>
            <a:endParaRPr lang="zh-CN" altLang="en-US">
              <a:solidFill>
                <a:prstClr val="black"/>
              </a:solidFill>
              <a:latin typeface="等线"/>
            </a:endParaRPr>
          </a:p>
        </p:txBody>
      </p:sp>
    </p:spTree>
    <p:extLst>
      <p:ext uri="{BB962C8B-B14F-4D97-AF65-F5344CB8AC3E}">
        <p14:creationId xmlns:p14="http://schemas.microsoft.com/office/powerpoint/2010/main" val="18324617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5C9D3E5-044F-4FFC-A55C-D5DA6200E60D}" type="slidenum">
              <a:rPr lang="zh-CN" altLang="en-US" smtClean="0">
                <a:solidFill>
                  <a:prstClr val="black"/>
                </a:solidFill>
                <a:latin typeface="等线"/>
              </a:rPr>
              <a:pPr/>
              <a:t>6</a:t>
            </a:fld>
            <a:endParaRPr lang="zh-CN" altLang="en-US">
              <a:solidFill>
                <a:prstClr val="black"/>
              </a:solidFill>
              <a:latin typeface="等线"/>
            </a:endParaRPr>
          </a:p>
        </p:txBody>
      </p:sp>
    </p:spTree>
    <p:extLst>
      <p:ext uri="{BB962C8B-B14F-4D97-AF65-F5344CB8AC3E}">
        <p14:creationId xmlns:p14="http://schemas.microsoft.com/office/powerpoint/2010/main" val="1450773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5C9D3E5-044F-4FFC-A55C-D5DA6200E60D}" type="slidenum">
              <a:rPr lang="zh-CN" altLang="en-US" smtClean="0">
                <a:solidFill>
                  <a:prstClr val="black"/>
                </a:solidFill>
                <a:latin typeface="等线"/>
              </a:rPr>
              <a:pPr/>
              <a:t>7</a:t>
            </a:fld>
            <a:endParaRPr lang="zh-CN" altLang="en-US">
              <a:solidFill>
                <a:prstClr val="black"/>
              </a:solidFill>
              <a:latin typeface="等线"/>
            </a:endParaRPr>
          </a:p>
        </p:txBody>
      </p:sp>
    </p:spTree>
    <p:extLst>
      <p:ext uri="{BB962C8B-B14F-4D97-AF65-F5344CB8AC3E}">
        <p14:creationId xmlns:p14="http://schemas.microsoft.com/office/powerpoint/2010/main" val="41662700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5C9D3E5-044F-4FFC-A55C-D5DA6200E60D}" type="slidenum">
              <a:rPr lang="zh-CN" altLang="en-US" smtClean="0">
                <a:solidFill>
                  <a:prstClr val="black"/>
                </a:solidFill>
                <a:latin typeface="等线"/>
              </a:rPr>
              <a:pPr/>
              <a:t>8</a:t>
            </a:fld>
            <a:endParaRPr lang="zh-CN" altLang="en-US">
              <a:solidFill>
                <a:prstClr val="black"/>
              </a:solidFill>
              <a:latin typeface="等线"/>
            </a:endParaRPr>
          </a:p>
        </p:txBody>
      </p:sp>
    </p:spTree>
    <p:extLst>
      <p:ext uri="{BB962C8B-B14F-4D97-AF65-F5344CB8AC3E}">
        <p14:creationId xmlns:p14="http://schemas.microsoft.com/office/powerpoint/2010/main" val="13720670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5C9D3E5-044F-4FFC-A55C-D5DA6200E60D}" type="slidenum">
              <a:rPr lang="zh-CN" altLang="en-US" smtClean="0">
                <a:solidFill>
                  <a:prstClr val="black"/>
                </a:solidFill>
                <a:latin typeface="等线"/>
              </a:rPr>
              <a:pPr/>
              <a:t>9</a:t>
            </a:fld>
            <a:endParaRPr lang="zh-CN" altLang="en-US">
              <a:solidFill>
                <a:prstClr val="black"/>
              </a:solidFill>
              <a:latin typeface="等线"/>
            </a:endParaRPr>
          </a:p>
        </p:txBody>
      </p:sp>
    </p:spTree>
    <p:extLst>
      <p:ext uri="{BB962C8B-B14F-4D97-AF65-F5344CB8AC3E}">
        <p14:creationId xmlns:p14="http://schemas.microsoft.com/office/powerpoint/2010/main" val="28319506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tags" Target="../tags/tag4.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slideMaster" Target="../slideMasters/slideMaster1.xml"/><Relationship Id="rId5" Type="http://schemas.openxmlformats.org/officeDocument/2006/relationships/tags" Target="../tags/tag6.xml"/><Relationship Id="rId4" Type="http://schemas.openxmlformats.org/officeDocument/2006/relationships/tags" Target="../tags/tag5.xml"/></Relationships>
</file>

<file path=ppt/slideLayouts/_rels/slideLayout4.xml.rels><?xml version="1.0" encoding="UTF-8" standalone="yes"?>
<Relationships xmlns="http://schemas.openxmlformats.org/package/2006/relationships"><Relationship Id="rId3" Type="http://schemas.openxmlformats.org/officeDocument/2006/relationships/tags" Target="../tags/tag9.xml"/><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slideMaster" Target="../slideMasters/slideMaster1.xml"/><Relationship Id="rId5" Type="http://schemas.openxmlformats.org/officeDocument/2006/relationships/tags" Target="../tags/tag11.xml"/><Relationship Id="rId4" Type="http://schemas.openxmlformats.org/officeDocument/2006/relationships/tags" Target="../tags/tag10.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16431695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2710754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cSld name="1_标题幻灯片">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1"/>
            </p:custDataLst>
          </p:nvPr>
        </p:nvSpPr>
        <p:spPr>
          <a:xfrm>
            <a:off x="1198800" y="914400"/>
            <a:ext cx="9799200" cy="2570400"/>
          </a:xfrm>
        </p:spPr>
        <p:txBody>
          <a:bodyPr lIns="90000" tIns="46800" rIns="90000" bIns="46800" anchor="b" anchorCtr="0">
            <a:normAutofit/>
          </a:bodyPr>
          <a:lstStyle>
            <a:lvl1pPr algn="ctr">
              <a:defRPr sz="6000" b="1" i="0" spc="300" baseline="0">
                <a:solidFill>
                  <a:schemeClr val="tx1">
                    <a:lumMod val="85000"/>
                    <a:lumOff val="15000"/>
                  </a:schemeClr>
                </a:solidFill>
                <a:effectLst/>
              </a:defRPr>
            </a:lvl1pPr>
          </a:lstStyle>
          <a:p>
            <a:r>
              <a:rPr lang="zh-CN" altLang="en-US" dirty="0"/>
              <a:t>单击此处编辑标题</a:t>
            </a:r>
          </a:p>
        </p:txBody>
      </p:sp>
      <p:sp>
        <p:nvSpPr>
          <p:cNvPr id="3" name="副标题 2"/>
          <p:cNvSpPr>
            <a:spLocks noGrp="1"/>
          </p:cNvSpPr>
          <p:nvPr>
            <p:ph type="subTitle" idx="1" hasCustomPrompt="1"/>
            <p:custDataLst>
              <p:tags r:id="rId2"/>
            </p:custDataLst>
          </p:nvPr>
        </p:nvSpPr>
        <p:spPr>
          <a:xfrm>
            <a:off x="1198800" y="3560400"/>
            <a:ext cx="9799200" cy="1472400"/>
          </a:xfrm>
        </p:spPr>
        <p:txBody>
          <a:bodyPr lIns="90000" tIns="46800" rIns="90000" bIns="46800">
            <a:normAutofit/>
          </a:bodyPr>
          <a:lstStyle>
            <a:lvl1pPr marL="0" indent="0" algn="ctr" eaLnBrk="1" fontAlgn="auto" latinLnBrk="0" hangingPunct="1">
              <a:lnSpc>
                <a:spcPct val="110000"/>
              </a:lnSpc>
              <a:buNone/>
              <a:defRPr sz="2400" u="none" strike="noStrike" kern="1200" cap="none" spc="200" normalizeH="0" baseline="0">
                <a:solidFill>
                  <a:schemeClr val="tx1">
                    <a:lumMod val="65000"/>
                    <a:lumOff val="35000"/>
                  </a:schemeClr>
                </a:solidFill>
                <a:uFillTx/>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p>
        </p:txBody>
      </p:sp>
      <p:sp>
        <p:nvSpPr>
          <p:cNvPr id="16" name="日期占位符 15"/>
          <p:cNvSpPr>
            <a:spLocks noGrp="1"/>
          </p:cNvSpPr>
          <p:nvPr>
            <p:ph type="dt" sz="half" idx="10"/>
            <p:custDataLst>
              <p:tags r:id="rId3"/>
            </p:custDataLst>
          </p:nvPr>
        </p:nvSpPr>
        <p:spPr/>
        <p:txBody>
          <a:bodyPr/>
          <a:lstStyle/>
          <a:p>
            <a:fld id="{760FBDFE-C587-4B4C-A407-44438C67B59E}" type="datetimeFigureOut">
              <a:rPr lang="zh-CN" altLang="en-US" smtClean="0"/>
              <a:t>2020/5/11</a:t>
            </a:fld>
            <a:endParaRPr lang="zh-CN" altLang="en-US"/>
          </a:p>
        </p:txBody>
      </p:sp>
      <p:sp>
        <p:nvSpPr>
          <p:cNvPr id="17" name="页脚占位符 16"/>
          <p:cNvSpPr>
            <a:spLocks noGrp="1"/>
          </p:cNvSpPr>
          <p:nvPr>
            <p:ph type="ftr" sz="quarter" idx="11"/>
            <p:custDataLst>
              <p:tags r:id="rId4"/>
            </p:custDataLst>
          </p:nvPr>
        </p:nvSpPr>
        <p:spPr/>
        <p:txBody>
          <a:bodyPr/>
          <a:lstStyle/>
          <a:p>
            <a:endParaRPr lang="zh-CN" altLang="en-US" dirty="0"/>
          </a:p>
        </p:txBody>
      </p:sp>
      <p:sp>
        <p:nvSpPr>
          <p:cNvPr id="18" name="灯片编号占位符 17"/>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dirty="0"/>
          </a:p>
        </p:txBody>
      </p:sp>
    </p:spTree>
    <p:extLst>
      <p:ext uri="{BB962C8B-B14F-4D97-AF65-F5344CB8AC3E}">
        <p14:creationId xmlns:p14="http://schemas.microsoft.com/office/powerpoint/2010/main" val="34752182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cSld name="1_标题和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lvl1pPr marL="0" marR="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p>
        </p:txBody>
      </p:sp>
      <p:sp>
        <p:nvSpPr>
          <p:cNvPr id="3" name="内容占位符 2"/>
          <p:cNvSpPr>
            <a:spLocks noGrp="1"/>
          </p:cNvSpPr>
          <p:nvPr>
            <p:ph idx="1"/>
            <p:custDataLst>
              <p:tags r:id="rId2"/>
            </p:custDataLst>
          </p:nvPr>
        </p:nvSpPr>
        <p:spPr>
          <a:xfrm>
            <a:off x="608400" y="1490400"/>
            <a:ext cx="10969200" cy="4759200"/>
          </a:xfrm>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8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2020/5/11</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extLst>
      <p:ext uri="{BB962C8B-B14F-4D97-AF65-F5344CB8AC3E}">
        <p14:creationId xmlns:p14="http://schemas.microsoft.com/office/powerpoint/2010/main" val="284585760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EFCF0"/>
        </a:solidFill>
        <a:effectLst/>
      </p:bgPr>
    </p:bg>
    <p:spTree>
      <p:nvGrpSpPr>
        <p:cNvPr id="1" name=""/>
        <p:cNvGrpSpPr/>
        <p:nvPr/>
      </p:nvGrpSpPr>
      <p:grpSpPr>
        <a:xfrm>
          <a:off x="0" y="0"/>
          <a:ext cx="0" cy="0"/>
          <a:chOff x="0" y="0"/>
          <a:chExt cx="0" cy="0"/>
        </a:xfrm>
      </p:grpSpPr>
      <p:sp>
        <p:nvSpPr>
          <p:cNvPr id="17" name="文本框 16">
            <a:extLst>
              <a:ext uri="{FF2B5EF4-FFF2-40B4-BE49-F238E27FC236}">
                <a16:creationId xmlns:a16="http://schemas.microsoft.com/office/drawing/2014/main" id="{ECB11762-33FA-49A1-8221-5EB0DE48BB26}"/>
              </a:ext>
            </a:extLst>
          </p:cNvPr>
          <p:cNvSpPr txBox="1"/>
          <p:nvPr userDrawn="1"/>
        </p:nvSpPr>
        <p:spPr>
          <a:xfrm>
            <a:off x="1919536" y="2084851"/>
            <a:ext cx="8352928" cy="2862322"/>
          </a:xfrm>
          <a:prstGeom prst="rect">
            <a:avLst/>
          </a:prstGeom>
          <a:noFill/>
        </p:spPr>
        <p:txBody>
          <a:bodyPr wrap="square" rtlCol="0">
            <a:spAutoFit/>
          </a:bodyPr>
          <a:lstStyle/>
          <a:p>
            <a:pPr algn="ctr" defTabSz="1219020">
              <a:lnSpc>
                <a:spcPct val="150000"/>
              </a:lnSpc>
              <a:defRPr/>
            </a:pPr>
            <a:r>
              <a:rPr lang="zh-CN" altLang="en-US" sz="2400" dirty="0">
                <a:solidFill>
                  <a:srgbClr val="4F4D50">
                    <a:alpha val="0"/>
                  </a:srgbClr>
                </a:solidFill>
                <a:latin typeface="微软雅黑" panose="020B0503020204020204" pitchFamily="34" charset="-122"/>
                <a:ea typeface="微软雅黑" panose="020B0503020204020204" pitchFamily="34" charset="-122"/>
              </a:rPr>
              <a:t>感谢您下载包图网平台上提供的</a:t>
            </a:r>
            <a:r>
              <a:rPr lang="en-US" altLang="zh-CN" sz="2400" dirty="0">
                <a:solidFill>
                  <a:srgbClr val="4F4D50">
                    <a:alpha val="0"/>
                  </a:srgbClr>
                </a:solidFill>
                <a:latin typeface="微软雅黑" panose="020B0503020204020204" pitchFamily="34" charset="-122"/>
                <a:ea typeface="微软雅黑" panose="020B0503020204020204" pitchFamily="34" charset="-122"/>
              </a:rPr>
              <a:t>PPT</a:t>
            </a:r>
            <a:r>
              <a:rPr lang="zh-CN" altLang="en-US" sz="2400" dirty="0">
                <a:solidFill>
                  <a:srgbClr val="4F4D50">
                    <a:alpha val="0"/>
                  </a:srgbClr>
                </a:solidFill>
                <a:latin typeface="微软雅黑" panose="020B0503020204020204" pitchFamily="34" charset="-122"/>
                <a:ea typeface="微软雅黑" panose="020B0503020204020204" pitchFamily="34" charset="-122"/>
              </a:rPr>
              <a:t>作品，为了您和包图网以及原创作者的利益，请勿复制、传播、销售，否则将承担法律责任！包图网将对作品进行维权，按照传播下载次数进行十倍的索取赔偿</a:t>
            </a:r>
            <a:r>
              <a:rPr lang="en-US" altLang="zh-CN" sz="2400" dirty="0" err="1">
                <a:solidFill>
                  <a:srgbClr val="4F4D50">
                    <a:alpha val="0"/>
                  </a:srgbClr>
                </a:solidFill>
                <a:latin typeface="微软雅黑" panose="020B0503020204020204" pitchFamily="34" charset="-122"/>
                <a:ea typeface="微软雅黑" panose="020B0503020204020204" pitchFamily="34" charset="-122"/>
              </a:rPr>
              <a:t>ibaotu.com</a:t>
            </a:r>
            <a:endParaRPr lang="en-US" altLang="zh-CN" sz="2400" dirty="0">
              <a:solidFill>
                <a:srgbClr val="4F4D50">
                  <a:alpha val="0"/>
                </a:srgbClr>
              </a:solidFill>
              <a:latin typeface="微软雅黑" panose="020B0503020204020204" pitchFamily="34" charset="-122"/>
              <a:ea typeface="微软雅黑" panose="020B0503020204020204" pitchFamily="34" charset="-122"/>
            </a:endParaRPr>
          </a:p>
          <a:p>
            <a:pPr algn="ctr" defTabSz="1219020">
              <a:lnSpc>
                <a:spcPct val="150000"/>
              </a:lnSpc>
            </a:pPr>
            <a:endParaRPr lang="zh-CN" altLang="en-US" sz="2400" dirty="0">
              <a:solidFill>
                <a:srgbClr val="4F4D50">
                  <a:alpha val="0"/>
                </a:srgbClr>
              </a:solidFill>
              <a:latin typeface="方正黑体简体" panose="02010601030101010101" pitchFamily="2" charset="-122"/>
              <a:ea typeface="方正黑体简体" panose="02010601030101010101" pitchFamily="2" charset="-122"/>
            </a:endParaRPr>
          </a:p>
        </p:txBody>
      </p:sp>
    </p:spTree>
    <p:extLst>
      <p:ext uri="{BB962C8B-B14F-4D97-AF65-F5344CB8AC3E}">
        <p14:creationId xmlns:p14="http://schemas.microsoft.com/office/powerpoint/2010/main" val="399253631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Lst>
  <p:txStyles>
    <p:titleStyle>
      <a:lvl1pPr algn="ctr" defTabSz="1219020" rtl="0" eaLnBrk="1" latinLnBrk="0" hangingPunct="1">
        <a:spcBef>
          <a:spcPct val="0"/>
        </a:spcBef>
        <a:buNone/>
        <a:defRPr sz="5867" kern="1200">
          <a:solidFill>
            <a:schemeClr val="tx1"/>
          </a:solidFill>
          <a:latin typeface="+mj-lt"/>
          <a:ea typeface="+mj-ea"/>
          <a:cs typeface="+mj-cs"/>
        </a:defRPr>
      </a:lvl1pPr>
    </p:titleStyle>
    <p:bodyStyle>
      <a:lvl1pPr marL="457133" indent="-457133" algn="l" defTabSz="1219020" rtl="0" eaLnBrk="1" latinLnBrk="0" hangingPunct="1">
        <a:spcBef>
          <a:spcPct val="20000"/>
        </a:spcBef>
        <a:buFont typeface="Arial" pitchFamily="34" charset="0"/>
        <a:buChar char="•"/>
        <a:defRPr sz="4267" kern="1200">
          <a:solidFill>
            <a:schemeClr val="tx1"/>
          </a:solidFill>
          <a:latin typeface="+mn-lt"/>
          <a:ea typeface="+mn-ea"/>
          <a:cs typeface="+mn-cs"/>
        </a:defRPr>
      </a:lvl1pPr>
      <a:lvl2pPr marL="990454" indent="-380944" algn="l" defTabSz="1219020" rtl="0" eaLnBrk="1" latinLnBrk="0" hangingPunct="1">
        <a:spcBef>
          <a:spcPct val="20000"/>
        </a:spcBef>
        <a:buFont typeface="Arial" pitchFamily="34" charset="0"/>
        <a:buChar char="–"/>
        <a:defRPr sz="3733" kern="1200">
          <a:solidFill>
            <a:schemeClr val="tx1"/>
          </a:solidFill>
          <a:latin typeface="+mn-lt"/>
          <a:ea typeface="+mn-ea"/>
          <a:cs typeface="+mn-cs"/>
        </a:defRPr>
      </a:lvl2pPr>
      <a:lvl3pPr marL="1523777" indent="-304755" algn="l" defTabSz="1219020" rtl="0" eaLnBrk="1" latinLnBrk="0" hangingPunct="1">
        <a:spcBef>
          <a:spcPct val="20000"/>
        </a:spcBef>
        <a:buFont typeface="Arial" pitchFamily="34" charset="0"/>
        <a:buChar char="•"/>
        <a:defRPr sz="3200" kern="1200">
          <a:solidFill>
            <a:schemeClr val="tx1"/>
          </a:solidFill>
          <a:latin typeface="+mn-lt"/>
          <a:ea typeface="+mn-ea"/>
          <a:cs typeface="+mn-cs"/>
        </a:defRPr>
      </a:lvl3pPr>
      <a:lvl4pPr marL="2133287" indent="-304755" algn="l" defTabSz="1219020" rtl="0" eaLnBrk="1" latinLnBrk="0" hangingPunct="1">
        <a:spcBef>
          <a:spcPct val="20000"/>
        </a:spcBef>
        <a:buFont typeface="Arial" pitchFamily="34" charset="0"/>
        <a:buChar char="–"/>
        <a:defRPr sz="2667" kern="1200">
          <a:solidFill>
            <a:schemeClr val="tx1"/>
          </a:solidFill>
          <a:latin typeface="+mn-lt"/>
          <a:ea typeface="+mn-ea"/>
          <a:cs typeface="+mn-cs"/>
        </a:defRPr>
      </a:lvl4pPr>
      <a:lvl5pPr marL="2742797" indent="-304755" algn="l" defTabSz="1219020" rtl="0" eaLnBrk="1" latinLnBrk="0" hangingPunct="1">
        <a:spcBef>
          <a:spcPct val="20000"/>
        </a:spcBef>
        <a:buFont typeface="Arial" pitchFamily="34" charset="0"/>
        <a:buChar char="»"/>
        <a:defRPr sz="2667" kern="1200">
          <a:solidFill>
            <a:schemeClr val="tx1"/>
          </a:solidFill>
          <a:latin typeface="+mn-lt"/>
          <a:ea typeface="+mn-ea"/>
          <a:cs typeface="+mn-cs"/>
        </a:defRPr>
      </a:lvl5pPr>
      <a:lvl6pPr marL="3352307" indent="-304755" algn="l" defTabSz="12190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1817" indent="-304755" algn="l" defTabSz="12190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328" indent="-304755" algn="l" defTabSz="12190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0838" indent="-304755" algn="l" defTabSz="12190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zh-CN"/>
      </a:defPPr>
      <a:lvl1pPr marL="0" algn="l" defTabSz="1219020" rtl="0" eaLnBrk="1" latinLnBrk="0" hangingPunct="1">
        <a:defRPr sz="2400" kern="1200">
          <a:solidFill>
            <a:schemeClr val="tx1"/>
          </a:solidFill>
          <a:latin typeface="+mn-lt"/>
          <a:ea typeface="+mn-ea"/>
          <a:cs typeface="+mn-cs"/>
        </a:defRPr>
      </a:lvl1pPr>
      <a:lvl2pPr marL="609510" algn="l" defTabSz="1219020" rtl="0" eaLnBrk="1" latinLnBrk="0" hangingPunct="1">
        <a:defRPr sz="2400" kern="1200">
          <a:solidFill>
            <a:schemeClr val="tx1"/>
          </a:solidFill>
          <a:latin typeface="+mn-lt"/>
          <a:ea typeface="+mn-ea"/>
          <a:cs typeface="+mn-cs"/>
        </a:defRPr>
      </a:lvl2pPr>
      <a:lvl3pPr marL="1219020" algn="l" defTabSz="1219020" rtl="0" eaLnBrk="1" latinLnBrk="0" hangingPunct="1">
        <a:defRPr sz="2400" kern="1200">
          <a:solidFill>
            <a:schemeClr val="tx1"/>
          </a:solidFill>
          <a:latin typeface="+mn-lt"/>
          <a:ea typeface="+mn-ea"/>
          <a:cs typeface="+mn-cs"/>
        </a:defRPr>
      </a:lvl3pPr>
      <a:lvl4pPr marL="1828532" algn="l" defTabSz="1219020" rtl="0" eaLnBrk="1" latinLnBrk="0" hangingPunct="1">
        <a:defRPr sz="2400" kern="1200">
          <a:solidFill>
            <a:schemeClr val="tx1"/>
          </a:solidFill>
          <a:latin typeface="+mn-lt"/>
          <a:ea typeface="+mn-ea"/>
          <a:cs typeface="+mn-cs"/>
        </a:defRPr>
      </a:lvl4pPr>
      <a:lvl5pPr marL="2438042" algn="l" defTabSz="1219020" rtl="0" eaLnBrk="1" latinLnBrk="0" hangingPunct="1">
        <a:defRPr sz="2400" kern="1200">
          <a:solidFill>
            <a:schemeClr val="tx1"/>
          </a:solidFill>
          <a:latin typeface="+mn-lt"/>
          <a:ea typeface="+mn-ea"/>
          <a:cs typeface="+mn-cs"/>
        </a:defRPr>
      </a:lvl5pPr>
      <a:lvl6pPr marL="3047552" algn="l" defTabSz="1219020" rtl="0" eaLnBrk="1" latinLnBrk="0" hangingPunct="1">
        <a:defRPr sz="2400" kern="1200">
          <a:solidFill>
            <a:schemeClr val="tx1"/>
          </a:solidFill>
          <a:latin typeface="+mn-lt"/>
          <a:ea typeface="+mn-ea"/>
          <a:cs typeface="+mn-cs"/>
        </a:defRPr>
      </a:lvl6pPr>
      <a:lvl7pPr marL="3657062" algn="l" defTabSz="1219020" rtl="0" eaLnBrk="1" latinLnBrk="0" hangingPunct="1">
        <a:defRPr sz="2400" kern="1200">
          <a:solidFill>
            <a:schemeClr val="tx1"/>
          </a:solidFill>
          <a:latin typeface="+mn-lt"/>
          <a:ea typeface="+mn-ea"/>
          <a:cs typeface="+mn-cs"/>
        </a:defRPr>
      </a:lvl7pPr>
      <a:lvl8pPr marL="4266572" algn="l" defTabSz="1219020" rtl="0" eaLnBrk="1" latinLnBrk="0" hangingPunct="1">
        <a:defRPr sz="2400" kern="1200">
          <a:solidFill>
            <a:schemeClr val="tx1"/>
          </a:solidFill>
          <a:latin typeface="+mn-lt"/>
          <a:ea typeface="+mn-ea"/>
          <a:cs typeface="+mn-cs"/>
        </a:defRPr>
      </a:lvl8pPr>
      <a:lvl9pPr marL="4876083" algn="l" defTabSz="121902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8.jpeg"/></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30.png"/><Relationship Id="rId5" Type="http://schemas.microsoft.com/office/2007/relationships/hdphoto" Target="../media/hdphoto1.wdp"/><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8.png"/></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8.png"/><Relationship Id="rId7" Type="http://schemas.openxmlformats.org/officeDocument/2006/relationships/diagramColors" Target="../diagrams/colors1.xml"/><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6.png"/></Relationships>
</file>

<file path=ppt/slides/_rels/slide2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2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2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0.xml"/><Relationship Id="rId1" Type="http://schemas.openxmlformats.org/officeDocument/2006/relationships/slideLayout" Target="../slideLayouts/slideLayout4.xml"/><Relationship Id="rId5" Type="http://schemas.openxmlformats.org/officeDocument/2006/relationships/image" Target="../media/image42.png"/><Relationship Id="rId4" Type="http://schemas.openxmlformats.org/officeDocument/2006/relationships/image" Target="../media/image41.png"/></Relationships>
</file>

<file path=ppt/slides/_rels/slide3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1.xml"/><Relationship Id="rId1" Type="http://schemas.openxmlformats.org/officeDocument/2006/relationships/slideLayout" Target="../slideLayouts/slideLayout4.xml"/><Relationship Id="rId4" Type="http://schemas.openxmlformats.org/officeDocument/2006/relationships/image" Target="../media/image43.png"/></Relationships>
</file>

<file path=ppt/slides/_rels/slide3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2.xml"/><Relationship Id="rId1" Type="http://schemas.openxmlformats.org/officeDocument/2006/relationships/slideLayout" Target="../slideLayouts/slideLayout4.xml"/><Relationship Id="rId4" Type="http://schemas.openxmlformats.org/officeDocument/2006/relationships/image" Target="../media/image44.png"/></Relationships>
</file>

<file path=ppt/slides/_rels/slide3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3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6.png"/></Relationships>
</file>

<file path=ppt/slides/_rels/slide3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48.svg"/><Relationship Id="rId4" Type="http://schemas.openxmlformats.org/officeDocument/2006/relationships/image" Target="../media/image47.png"/></Relationships>
</file>

<file path=ppt/slides/_rels/slide3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6.png"/></Relationships>
</file>

<file path=ppt/slides/_rels/slide3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8" Type="http://schemas.openxmlformats.org/officeDocument/2006/relationships/image" Target="../media/image18.jpg"/><Relationship Id="rId3" Type="http://schemas.openxmlformats.org/officeDocument/2006/relationships/image" Target="../media/image14.png"/><Relationship Id="rId7" Type="http://schemas.openxmlformats.org/officeDocument/2006/relationships/image" Target="../media/image17.jp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hyperlink" Target="https://www.xinchou.com/AverageWage/350200/2019"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4" name="图片 33" descr="房间里的人们&#10;&#10;描述已自动生成">
            <a:extLst>
              <a:ext uri="{FF2B5EF4-FFF2-40B4-BE49-F238E27FC236}">
                <a16:creationId xmlns:a16="http://schemas.microsoft.com/office/drawing/2014/main" id="{29BB81F1-8FDE-424C-B6A7-EF39515E63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28992" y="1407260"/>
            <a:ext cx="7263008" cy="3941953"/>
          </a:xfrm>
          <a:prstGeom prst="rect">
            <a:avLst/>
          </a:prstGeom>
        </p:spPr>
      </p:pic>
      <p:sp>
        <p:nvSpPr>
          <p:cNvPr id="4" name="矩形 4"/>
          <p:cNvSpPr/>
          <p:nvPr/>
        </p:nvSpPr>
        <p:spPr>
          <a:xfrm>
            <a:off x="0" y="1412777"/>
            <a:ext cx="6672064" cy="3941953"/>
          </a:xfrm>
          <a:custGeom>
            <a:avLst/>
            <a:gdLst>
              <a:gd name="connsiteX0" fmla="*/ 0 w 4748212"/>
              <a:gd name="connsiteY0" fmla="*/ 0 h 2952328"/>
              <a:gd name="connsiteX1" fmla="*/ 4748212 w 4748212"/>
              <a:gd name="connsiteY1" fmla="*/ 0 h 2952328"/>
              <a:gd name="connsiteX2" fmla="*/ 4748212 w 4748212"/>
              <a:gd name="connsiteY2" fmla="*/ 2952328 h 2952328"/>
              <a:gd name="connsiteX3" fmla="*/ 0 w 4748212"/>
              <a:gd name="connsiteY3" fmla="*/ 2952328 h 2952328"/>
              <a:gd name="connsiteX4" fmla="*/ 0 w 4748212"/>
              <a:gd name="connsiteY4" fmla="*/ 0 h 2952328"/>
              <a:gd name="connsiteX0" fmla="*/ 0 w 4748212"/>
              <a:gd name="connsiteY0" fmla="*/ 0 h 2956465"/>
              <a:gd name="connsiteX1" fmla="*/ 4748212 w 4748212"/>
              <a:gd name="connsiteY1" fmla="*/ 0 h 2956465"/>
              <a:gd name="connsiteX2" fmla="*/ 4748212 w 4748212"/>
              <a:gd name="connsiteY2" fmla="*/ 2952328 h 2956465"/>
              <a:gd name="connsiteX3" fmla="*/ 3591499 w 4748212"/>
              <a:gd name="connsiteY3" fmla="*/ 2956465 h 2956465"/>
              <a:gd name="connsiteX4" fmla="*/ 0 w 4748212"/>
              <a:gd name="connsiteY4" fmla="*/ 2952328 h 2956465"/>
              <a:gd name="connsiteX5" fmla="*/ 0 w 4748212"/>
              <a:gd name="connsiteY5" fmla="*/ 0 h 2956465"/>
              <a:gd name="connsiteX0" fmla="*/ 0 w 4748212"/>
              <a:gd name="connsiteY0" fmla="*/ 0 h 2956465"/>
              <a:gd name="connsiteX1" fmla="*/ 4748212 w 4748212"/>
              <a:gd name="connsiteY1" fmla="*/ 0 h 2956465"/>
              <a:gd name="connsiteX2" fmla="*/ 3591499 w 4748212"/>
              <a:gd name="connsiteY2" fmla="*/ 2956465 h 2956465"/>
              <a:gd name="connsiteX3" fmla="*/ 0 w 4748212"/>
              <a:gd name="connsiteY3" fmla="*/ 2952328 h 2956465"/>
              <a:gd name="connsiteX4" fmla="*/ 0 w 4748212"/>
              <a:gd name="connsiteY4" fmla="*/ 0 h 29564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8212" h="2956465">
                <a:moveTo>
                  <a:pt x="0" y="0"/>
                </a:moveTo>
                <a:lnTo>
                  <a:pt x="4748212" y="0"/>
                </a:lnTo>
                <a:lnTo>
                  <a:pt x="3591499" y="2956465"/>
                </a:lnTo>
                <a:lnTo>
                  <a:pt x="0" y="2952328"/>
                </a:lnTo>
                <a:lnTo>
                  <a:pt x="0" y="0"/>
                </a:lnTo>
                <a:close/>
              </a:path>
            </a:pathLst>
          </a:custGeom>
          <a:solidFill>
            <a:srgbClr val="4F4D50"/>
          </a:soli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020"/>
            <a:endParaRPr lang="zh-CN" altLang="en-US" sz="2400" dirty="0">
              <a:solidFill>
                <a:prstClr val="white"/>
              </a:solidFill>
              <a:latin typeface="方正黑体简体" panose="02010601030101010101" pitchFamily="2" charset="-122"/>
              <a:ea typeface="方正黑体简体" panose="02010601030101010101" pitchFamily="2" charset="-122"/>
              <a:cs typeface="+mn-ea"/>
              <a:sym typeface="+mn-lt"/>
            </a:endParaRPr>
          </a:p>
        </p:txBody>
      </p:sp>
      <p:cxnSp>
        <p:nvCxnSpPr>
          <p:cNvPr id="5" name="直接连接符 4"/>
          <p:cNvCxnSpPr/>
          <p:nvPr/>
        </p:nvCxnSpPr>
        <p:spPr>
          <a:xfrm flipH="1">
            <a:off x="4844373" y="3754395"/>
            <a:ext cx="675564" cy="1600335"/>
          </a:xfrm>
          <a:prstGeom prst="line">
            <a:avLst/>
          </a:prstGeom>
          <a:ln w="28575">
            <a:solidFill>
              <a:srgbClr val="FCE1B0"/>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flipH="1">
            <a:off x="4905949" y="1407261"/>
            <a:ext cx="1406363" cy="3410961"/>
          </a:xfrm>
          <a:prstGeom prst="line">
            <a:avLst/>
          </a:prstGeom>
          <a:ln w="12700">
            <a:solidFill>
              <a:srgbClr val="FCE1B0"/>
            </a:solidFill>
          </a:ln>
        </p:spPr>
        <p:style>
          <a:lnRef idx="1">
            <a:schemeClr val="accent1"/>
          </a:lnRef>
          <a:fillRef idx="0">
            <a:schemeClr val="accent1"/>
          </a:fillRef>
          <a:effectRef idx="0">
            <a:schemeClr val="accent1"/>
          </a:effectRef>
          <a:fontRef idx="minor">
            <a:schemeClr val="tx1"/>
          </a:fontRef>
        </p:style>
      </p:cxnSp>
      <p:sp>
        <p:nvSpPr>
          <p:cNvPr id="8" name="TextBox 10"/>
          <p:cNvSpPr txBox="1"/>
          <p:nvPr/>
        </p:nvSpPr>
        <p:spPr>
          <a:xfrm>
            <a:off x="-380931" y="2187211"/>
            <a:ext cx="6422058" cy="2062296"/>
          </a:xfrm>
          <a:prstGeom prst="rect">
            <a:avLst/>
          </a:prstGeom>
          <a:noFill/>
        </p:spPr>
        <p:txBody>
          <a:bodyPr wrap="square" rtlCol="0">
            <a:spAutoFit/>
          </a:bodyPr>
          <a:lstStyle/>
          <a:p>
            <a:pPr algn="ctr" defTabSz="1219020"/>
            <a:r>
              <a:rPr lang="en-US" altLang="zh-CN" sz="4267" dirty="0">
                <a:solidFill>
                  <a:prstClr val="white"/>
                </a:solidFill>
                <a:latin typeface="方正黑体简体" panose="02010601030101010101" pitchFamily="2" charset="-122"/>
                <a:ea typeface="方正黑体简体" panose="02010601030101010101" pitchFamily="2" charset="-122"/>
                <a:cs typeface="+mn-ea"/>
                <a:sym typeface="+mn-lt"/>
              </a:rPr>
              <a:t>The Research of Data Analyst Employment Prospect </a:t>
            </a:r>
          </a:p>
        </p:txBody>
      </p:sp>
      <p:sp>
        <p:nvSpPr>
          <p:cNvPr id="10" name="TextBox 12"/>
          <p:cNvSpPr txBox="1"/>
          <p:nvPr/>
        </p:nvSpPr>
        <p:spPr>
          <a:xfrm>
            <a:off x="547997" y="5557347"/>
            <a:ext cx="3690434" cy="1446550"/>
          </a:xfrm>
          <a:prstGeom prst="rect">
            <a:avLst/>
          </a:prstGeom>
          <a:noFill/>
        </p:spPr>
        <p:txBody>
          <a:bodyPr wrap="none" rtlCol="0">
            <a:spAutoFit/>
          </a:bodyPr>
          <a:lstStyle/>
          <a:p>
            <a:pPr defTabSz="1219020"/>
            <a:r>
              <a:rPr lang="en-US" altLang="zh-CN" dirty="0">
                <a:latin typeface="华文仿宋" panose="02010600040101010101" pitchFamily="2" charset="-122"/>
                <a:ea typeface="华文仿宋" panose="02010600040101010101" pitchFamily="2" charset="-122"/>
                <a:cs typeface="+mn-ea"/>
                <a:sym typeface="+mn-lt"/>
              </a:rPr>
              <a:t>         </a:t>
            </a:r>
            <a:r>
              <a:rPr lang="en-US" altLang="zh-CN" b="1" dirty="0">
                <a:latin typeface="华文仿宋" panose="02010600040101010101" pitchFamily="2" charset="-122"/>
                <a:ea typeface="华文仿宋" panose="02010600040101010101" pitchFamily="2" charset="-122"/>
                <a:cs typeface="+mn-ea"/>
                <a:sym typeface="+mn-lt"/>
              </a:rPr>
              <a:t>Group 6</a:t>
            </a:r>
            <a:r>
              <a:rPr lang="zh-CN" altLang="en-US" dirty="0">
                <a:latin typeface="华文仿宋" panose="02010600040101010101" pitchFamily="2" charset="-122"/>
                <a:ea typeface="华文仿宋" panose="02010600040101010101" pitchFamily="2" charset="-122"/>
                <a:cs typeface="+mn-ea"/>
                <a:sym typeface="+mn-lt"/>
              </a:rPr>
              <a:t>：</a:t>
            </a:r>
            <a:r>
              <a:rPr lang="en-US" altLang="zh-CN" dirty="0">
                <a:latin typeface="华文仿宋" panose="02010600040101010101" pitchFamily="2" charset="-122"/>
                <a:ea typeface="华文仿宋" panose="02010600040101010101" pitchFamily="2" charset="-122"/>
                <a:cs typeface="+mn-ea"/>
                <a:sym typeface="+mn-lt"/>
              </a:rPr>
              <a:t>LU Xinyi    19453833</a:t>
            </a:r>
          </a:p>
          <a:p>
            <a:pPr defTabSz="1219020"/>
            <a:r>
              <a:rPr lang="en-US" altLang="zh-CN" dirty="0">
                <a:latin typeface="华文仿宋" panose="02010600040101010101" pitchFamily="2" charset="-122"/>
                <a:ea typeface="华文仿宋" panose="02010600040101010101" pitchFamily="2" charset="-122"/>
                <a:cs typeface="+mn-ea"/>
                <a:sym typeface="+mn-lt"/>
              </a:rPr>
              <a:t>                           WU </a:t>
            </a:r>
            <a:r>
              <a:rPr lang="en-US" altLang="zh-CN" dirty="0" err="1">
                <a:latin typeface="华文仿宋" panose="02010600040101010101" pitchFamily="2" charset="-122"/>
                <a:ea typeface="华文仿宋" panose="02010600040101010101" pitchFamily="2" charset="-122"/>
                <a:cs typeface="+mn-ea"/>
                <a:sym typeface="+mn-lt"/>
              </a:rPr>
              <a:t>Xuezi</a:t>
            </a:r>
            <a:r>
              <a:rPr lang="en-US" altLang="zh-CN" dirty="0">
                <a:latin typeface="华文仿宋" panose="02010600040101010101" pitchFamily="2" charset="-122"/>
                <a:ea typeface="华文仿宋" panose="02010600040101010101" pitchFamily="2" charset="-122"/>
                <a:cs typeface="+mn-ea"/>
                <a:sym typeface="+mn-lt"/>
              </a:rPr>
              <a:t>  19428766</a:t>
            </a:r>
          </a:p>
          <a:p>
            <a:pPr defTabSz="1219020"/>
            <a:r>
              <a:rPr lang="en-US" altLang="zh-CN" dirty="0">
                <a:latin typeface="华文仿宋" panose="02010600040101010101" pitchFamily="2" charset="-122"/>
                <a:ea typeface="华文仿宋" panose="02010600040101010101" pitchFamily="2" charset="-122"/>
                <a:cs typeface="+mn-ea"/>
                <a:sym typeface="+mn-lt"/>
              </a:rPr>
              <a:t>                           HE Liping  19435762</a:t>
            </a:r>
          </a:p>
          <a:p>
            <a:pPr defTabSz="1219020"/>
            <a:r>
              <a:rPr lang="en-US" altLang="zh-CN" dirty="0">
                <a:latin typeface="华文仿宋" panose="02010600040101010101" pitchFamily="2" charset="-122"/>
                <a:ea typeface="华文仿宋" panose="02010600040101010101" pitchFamily="2" charset="-122"/>
                <a:cs typeface="+mn-ea"/>
                <a:sym typeface="+mn-lt"/>
              </a:rPr>
              <a:t>                           XU </a:t>
            </a:r>
            <a:r>
              <a:rPr lang="en-US" altLang="zh-CN" dirty="0" err="1">
                <a:latin typeface="华文仿宋" panose="02010600040101010101" pitchFamily="2" charset="-122"/>
                <a:ea typeface="华文仿宋" panose="02010600040101010101" pitchFamily="2" charset="-122"/>
                <a:cs typeface="+mn-ea"/>
                <a:sym typeface="+mn-lt"/>
              </a:rPr>
              <a:t>Shibo</a:t>
            </a:r>
            <a:r>
              <a:rPr lang="en-US" altLang="zh-CN" dirty="0">
                <a:latin typeface="华文仿宋" panose="02010600040101010101" pitchFamily="2" charset="-122"/>
                <a:ea typeface="华文仿宋" panose="02010600040101010101" pitchFamily="2" charset="-122"/>
                <a:cs typeface="+mn-ea"/>
                <a:sym typeface="+mn-lt"/>
              </a:rPr>
              <a:t>   19446616</a:t>
            </a:r>
          </a:p>
          <a:p>
            <a:pPr defTabSz="1219020"/>
            <a:endParaRPr lang="en-US" altLang="zh-CN" sz="1600" dirty="0">
              <a:latin typeface="方正黑体简体" panose="02010601030101010101" pitchFamily="2" charset="-122"/>
              <a:ea typeface="方正黑体简体" panose="02010601030101010101" pitchFamily="2" charset="-122"/>
              <a:cs typeface="+mn-ea"/>
              <a:sym typeface="+mn-lt"/>
            </a:endParaRPr>
          </a:p>
        </p:txBody>
      </p:sp>
      <p:grpSp>
        <p:nvGrpSpPr>
          <p:cNvPr id="11" name="组合 10"/>
          <p:cNvGrpSpPr/>
          <p:nvPr/>
        </p:nvGrpSpPr>
        <p:grpSpPr>
          <a:xfrm>
            <a:off x="10199065" y="5814773"/>
            <a:ext cx="1528719" cy="302527"/>
            <a:chOff x="5796136" y="4189567"/>
            <a:chExt cx="1146539" cy="226895"/>
          </a:xfrm>
          <a:effectLst>
            <a:outerShdw blurRad="254000" dist="63500" dir="2700000" algn="tl" rotWithShape="0">
              <a:prstClr val="black">
                <a:alpha val="30000"/>
              </a:prstClr>
            </a:outerShdw>
          </a:effectLst>
        </p:grpSpPr>
        <p:sp>
          <p:nvSpPr>
            <p:cNvPr id="12" name="流程图: 数据 9"/>
            <p:cNvSpPr/>
            <p:nvPr/>
          </p:nvSpPr>
          <p:spPr>
            <a:xfrm>
              <a:off x="5796136" y="4189567"/>
              <a:ext cx="156946" cy="226895"/>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8208"/>
                <a:gd name="connsiteY0" fmla="*/ 10042 h 10042"/>
                <a:gd name="connsiteX1" fmla="*/ 2000 w 18208"/>
                <a:gd name="connsiteY1" fmla="*/ 42 h 10042"/>
                <a:gd name="connsiteX2" fmla="*/ 18208 w 18208"/>
                <a:gd name="connsiteY2" fmla="*/ 0 h 10042"/>
                <a:gd name="connsiteX3" fmla="*/ 8000 w 18208"/>
                <a:gd name="connsiteY3" fmla="*/ 10042 h 10042"/>
                <a:gd name="connsiteX4" fmla="*/ 0 w 18208"/>
                <a:gd name="connsiteY4" fmla="*/ 10042 h 10042"/>
                <a:gd name="connsiteX0" fmla="*/ 0 w 18208"/>
                <a:gd name="connsiteY0" fmla="*/ 10042 h 10042"/>
                <a:gd name="connsiteX1" fmla="*/ 10498 w 18208"/>
                <a:gd name="connsiteY1" fmla="*/ 126 h 10042"/>
                <a:gd name="connsiteX2" fmla="*/ 18208 w 18208"/>
                <a:gd name="connsiteY2" fmla="*/ 0 h 10042"/>
                <a:gd name="connsiteX3" fmla="*/ 8000 w 18208"/>
                <a:gd name="connsiteY3" fmla="*/ 10042 h 10042"/>
                <a:gd name="connsiteX4" fmla="*/ 0 w 18208"/>
                <a:gd name="connsiteY4" fmla="*/ 10042 h 100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08" h="10042">
                  <a:moveTo>
                    <a:pt x="0" y="10042"/>
                  </a:moveTo>
                  <a:lnTo>
                    <a:pt x="10498" y="126"/>
                  </a:lnTo>
                  <a:lnTo>
                    <a:pt x="18208" y="0"/>
                  </a:lnTo>
                  <a:lnTo>
                    <a:pt x="8000" y="10042"/>
                  </a:lnTo>
                  <a:lnTo>
                    <a:pt x="0" y="10042"/>
                  </a:lnTo>
                  <a:close/>
                </a:path>
              </a:pathLst>
            </a:custGeom>
            <a:solidFill>
              <a:srgbClr val="4F4D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020"/>
              <a:endParaRPr lang="zh-CN" altLang="en-US" sz="2400">
                <a:solidFill>
                  <a:prstClr val="white"/>
                </a:solidFill>
              </a:endParaRPr>
            </a:p>
          </p:txBody>
        </p:sp>
        <p:sp>
          <p:nvSpPr>
            <p:cNvPr id="13" name="流程图: 数据 9"/>
            <p:cNvSpPr/>
            <p:nvPr/>
          </p:nvSpPr>
          <p:spPr>
            <a:xfrm>
              <a:off x="5937506" y="4189567"/>
              <a:ext cx="156946" cy="226895"/>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8208"/>
                <a:gd name="connsiteY0" fmla="*/ 10042 h 10042"/>
                <a:gd name="connsiteX1" fmla="*/ 2000 w 18208"/>
                <a:gd name="connsiteY1" fmla="*/ 42 h 10042"/>
                <a:gd name="connsiteX2" fmla="*/ 18208 w 18208"/>
                <a:gd name="connsiteY2" fmla="*/ 0 h 10042"/>
                <a:gd name="connsiteX3" fmla="*/ 8000 w 18208"/>
                <a:gd name="connsiteY3" fmla="*/ 10042 h 10042"/>
                <a:gd name="connsiteX4" fmla="*/ 0 w 18208"/>
                <a:gd name="connsiteY4" fmla="*/ 10042 h 10042"/>
                <a:gd name="connsiteX0" fmla="*/ 0 w 18208"/>
                <a:gd name="connsiteY0" fmla="*/ 10042 h 10042"/>
                <a:gd name="connsiteX1" fmla="*/ 10498 w 18208"/>
                <a:gd name="connsiteY1" fmla="*/ 126 h 10042"/>
                <a:gd name="connsiteX2" fmla="*/ 18208 w 18208"/>
                <a:gd name="connsiteY2" fmla="*/ 0 h 10042"/>
                <a:gd name="connsiteX3" fmla="*/ 8000 w 18208"/>
                <a:gd name="connsiteY3" fmla="*/ 10042 h 10042"/>
                <a:gd name="connsiteX4" fmla="*/ 0 w 18208"/>
                <a:gd name="connsiteY4" fmla="*/ 10042 h 100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08" h="10042">
                  <a:moveTo>
                    <a:pt x="0" y="10042"/>
                  </a:moveTo>
                  <a:lnTo>
                    <a:pt x="10498" y="126"/>
                  </a:lnTo>
                  <a:lnTo>
                    <a:pt x="18208" y="0"/>
                  </a:lnTo>
                  <a:lnTo>
                    <a:pt x="8000" y="10042"/>
                  </a:lnTo>
                  <a:lnTo>
                    <a:pt x="0" y="10042"/>
                  </a:lnTo>
                  <a:close/>
                </a:path>
              </a:pathLst>
            </a:custGeom>
            <a:solidFill>
              <a:srgbClr val="4F4D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020"/>
              <a:endParaRPr lang="zh-CN" altLang="en-US" sz="2400">
                <a:solidFill>
                  <a:prstClr val="white"/>
                </a:solidFill>
              </a:endParaRPr>
            </a:p>
          </p:txBody>
        </p:sp>
        <p:sp>
          <p:nvSpPr>
            <p:cNvPr id="14" name="流程图: 数据 9"/>
            <p:cNvSpPr/>
            <p:nvPr/>
          </p:nvSpPr>
          <p:spPr>
            <a:xfrm>
              <a:off x="6078876" y="4189567"/>
              <a:ext cx="156946" cy="226895"/>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8208"/>
                <a:gd name="connsiteY0" fmla="*/ 10042 h 10042"/>
                <a:gd name="connsiteX1" fmla="*/ 2000 w 18208"/>
                <a:gd name="connsiteY1" fmla="*/ 42 h 10042"/>
                <a:gd name="connsiteX2" fmla="*/ 18208 w 18208"/>
                <a:gd name="connsiteY2" fmla="*/ 0 h 10042"/>
                <a:gd name="connsiteX3" fmla="*/ 8000 w 18208"/>
                <a:gd name="connsiteY3" fmla="*/ 10042 h 10042"/>
                <a:gd name="connsiteX4" fmla="*/ 0 w 18208"/>
                <a:gd name="connsiteY4" fmla="*/ 10042 h 10042"/>
                <a:gd name="connsiteX0" fmla="*/ 0 w 18208"/>
                <a:gd name="connsiteY0" fmla="*/ 10042 h 10042"/>
                <a:gd name="connsiteX1" fmla="*/ 10498 w 18208"/>
                <a:gd name="connsiteY1" fmla="*/ 126 h 10042"/>
                <a:gd name="connsiteX2" fmla="*/ 18208 w 18208"/>
                <a:gd name="connsiteY2" fmla="*/ 0 h 10042"/>
                <a:gd name="connsiteX3" fmla="*/ 8000 w 18208"/>
                <a:gd name="connsiteY3" fmla="*/ 10042 h 10042"/>
                <a:gd name="connsiteX4" fmla="*/ 0 w 18208"/>
                <a:gd name="connsiteY4" fmla="*/ 10042 h 100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08" h="10042">
                  <a:moveTo>
                    <a:pt x="0" y="10042"/>
                  </a:moveTo>
                  <a:lnTo>
                    <a:pt x="10498" y="126"/>
                  </a:lnTo>
                  <a:lnTo>
                    <a:pt x="18208" y="0"/>
                  </a:lnTo>
                  <a:lnTo>
                    <a:pt x="8000" y="10042"/>
                  </a:lnTo>
                  <a:lnTo>
                    <a:pt x="0" y="10042"/>
                  </a:lnTo>
                  <a:close/>
                </a:path>
              </a:pathLst>
            </a:custGeom>
            <a:solidFill>
              <a:srgbClr val="4F4D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020"/>
              <a:endParaRPr lang="zh-CN" altLang="en-US" sz="2400">
                <a:solidFill>
                  <a:prstClr val="white"/>
                </a:solidFill>
              </a:endParaRPr>
            </a:p>
          </p:txBody>
        </p:sp>
        <p:sp>
          <p:nvSpPr>
            <p:cNvPr id="15" name="流程图: 数据 9"/>
            <p:cNvSpPr/>
            <p:nvPr/>
          </p:nvSpPr>
          <p:spPr>
            <a:xfrm>
              <a:off x="6220246" y="4189567"/>
              <a:ext cx="156946" cy="226895"/>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8208"/>
                <a:gd name="connsiteY0" fmla="*/ 10042 h 10042"/>
                <a:gd name="connsiteX1" fmla="*/ 2000 w 18208"/>
                <a:gd name="connsiteY1" fmla="*/ 42 h 10042"/>
                <a:gd name="connsiteX2" fmla="*/ 18208 w 18208"/>
                <a:gd name="connsiteY2" fmla="*/ 0 h 10042"/>
                <a:gd name="connsiteX3" fmla="*/ 8000 w 18208"/>
                <a:gd name="connsiteY3" fmla="*/ 10042 h 10042"/>
                <a:gd name="connsiteX4" fmla="*/ 0 w 18208"/>
                <a:gd name="connsiteY4" fmla="*/ 10042 h 10042"/>
                <a:gd name="connsiteX0" fmla="*/ 0 w 18208"/>
                <a:gd name="connsiteY0" fmla="*/ 10042 h 10042"/>
                <a:gd name="connsiteX1" fmla="*/ 10498 w 18208"/>
                <a:gd name="connsiteY1" fmla="*/ 126 h 10042"/>
                <a:gd name="connsiteX2" fmla="*/ 18208 w 18208"/>
                <a:gd name="connsiteY2" fmla="*/ 0 h 10042"/>
                <a:gd name="connsiteX3" fmla="*/ 8000 w 18208"/>
                <a:gd name="connsiteY3" fmla="*/ 10042 h 10042"/>
                <a:gd name="connsiteX4" fmla="*/ 0 w 18208"/>
                <a:gd name="connsiteY4" fmla="*/ 10042 h 100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08" h="10042">
                  <a:moveTo>
                    <a:pt x="0" y="10042"/>
                  </a:moveTo>
                  <a:lnTo>
                    <a:pt x="10498" y="126"/>
                  </a:lnTo>
                  <a:lnTo>
                    <a:pt x="18208" y="0"/>
                  </a:lnTo>
                  <a:lnTo>
                    <a:pt x="8000" y="10042"/>
                  </a:lnTo>
                  <a:lnTo>
                    <a:pt x="0" y="10042"/>
                  </a:lnTo>
                  <a:close/>
                </a:path>
              </a:pathLst>
            </a:custGeom>
            <a:solidFill>
              <a:srgbClr val="4F4D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020"/>
              <a:endParaRPr lang="zh-CN" altLang="en-US" sz="2400">
                <a:solidFill>
                  <a:prstClr val="white"/>
                </a:solidFill>
              </a:endParaRPr>
            </a:p>
          </p:txBody>
        </p:sp>
        <p:sp>
          <p:nvSpPr>
            <p:cNvPr id="16" name="流程图: 数据 9"/>
            <p:cNvSpPr/>
            <p:nvPr/>
          </p:nvSpPr>
          <p:spPr>
            <a:xfrm>
              <a:off x="6361616" y="4189567"/>
              <a:ext cx="156946" cy="226895"/>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8208"/>
                <a:gd name="connsiteY0" fmla="*/ 10042 h 10042"/>
                <a:gd name="connsiteX1" fmla="*/ 2000 w 18208"/>
                <a:gd name="connsiteY1" fmla="*/ 42 h 10042"/>
                <a:gd name="connsiteX2" fmla="*/ 18208 w 18208"/>
                <a:gd name="connsiteY2" fmla="*/ 0 h 10042"/>
                <a:gd name="connsiteX3" fmla="*/ 8000 w 18208"/>
                <a:gd name="connsiteY3" fmla="*/ 10042 h 10042"/>
                <a:gd name="connsiteX4" fmla="*/ 0 w 18208"/>
                <a:gd name="connsiteY4" fmla="*/ 10042 h 10042"/>
                <a:gd name="connsiteX0" fmla="*/ 0 w 18208"/>
                <a:gd name="connsiteY0" fmla="*/ 10042 h 10042"/>
                <a:gd name="connsiteX1" fmla="*/ 10498 w 18208"/>
                <a:gd name="connsiteY1" fmla="*/ 126 h 10042"/>
                <a:gd name="connsiteX2" fmla="*/ 18208 w 18208"/>
                <a:gd name="connsiteY2" fmla="*/ 0 h 10042"/>
                <a:gd name="connsiteX3" fmla="*/ 8000 w 18208"/>
                <a:gd name="connsiteY3" fmla="*/ 10042 h 10042"/>
                <a:gd name="connsiteX4" fmla="*/ 0 w 18208"/>
                <a:gd name="connsiteY4" fmla="*/ 10042 h 100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08" h="10042">
                  <a:moveTo>
                    <a:pt x="0" y="10042"/>
                  </a:moveTo>
                  <a:lnTo>
                    <a:pt x="10498" y="126"/>
                  </a:lnTo>
                  <a:lnTo>
                    <a:pt x="18208" y="0"/>
                  </a:lnTo>
                  <a:lnTo>
                    <a:pt x="8000" y="10042"/>
                  </a:lnTo>
                  <a:lnTo>
                    <a:pt x="0" y="10042"/>
                  </a:lnTo>
                  <a:close/>
                </a:path>
              </a:pathLst>
            </a:custGeom>
            <a:solidFill>
              <a:srgbClr val="4F4D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020"/>
              <a:endParaRPr lang="zh-CN" altLang="en-US" sz="2400">
                <a:solidFill>
                  <a:prstClr val="white"/>
                </a:solidFill>
              </a:endParaRPr>
            </a:p>
          </p:txBody>
        </p:sp>
        <p:sp>
          <p:nvSpPr>
            <p:cNvPr id="17" name="流程图: 数据 9"/>
            <p:cNvSpPr/>
            <p:nvPr/>
          </p:nvSpPr>
          <p:spPr>
            <a:xfrm>
              <a:off x="6502986" y="4189567"/>
              <a:ext cx="156946" cy="226895"/>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8208"/>
                <a:gd name="connsiteY0" fmla="*/ 10042 h 10042"/>
                <a:gd name="connsiteX1" fmla="*/ 2000 w 18208"/>
                <a:gd name="connsiteY1" fmla="*/ 42 h 10042"/>
                <a:gd name="connsiteX2" fmla="*/ 18208 w 18208"/>
                <a:gd name="connsiteY2" fmla="*/ 0 h 10042"/>
                <a:gd name="connsiteX3" fmla="*/ 8000 w 18208"/>
                <a:gd name="connsiteY3" fmla="*/ 10042 h 10042"/>
                <a:gd name="connsiteX4" fmla="*/ 0 w 18208"/>
                <a:gd name="connsiteY4" fmla="*/ 10042 h 10042"/>
                <a:gd name="connsiteX0" fmla="*/ 0 w 18208"/>
                <a:gd name="connsiteY0" fmla="*/ 10042 h 10042"/>
                <a:gd name="connsiteX1" fmla="*/ 10498 w 18208"/>
                <a:gd name="connsiteY1" fmla="*/ 126 h 10042"/>
                <a:gd name="connsiteX2" fmla="*/ 18208 w 18208"/>
                <a:gd name="connsiteY2" fmla="*/ 0 h 10042"/>
                <a:gd name="connsiteX3" fmla="*/ 8000 w 18208"/>
                <a:gd name="connsiteY3" fmla="*/ 10042 h 10042"/>
                <a:gd name="connsiteX4" fmla="*/ 0 w 18208"/>
                <a:gd name="connsiteY4" fmla="*/ 10042 h 100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08" h="10042">
                  <a:moveTo>
                    <a:pt x="0" y="10042"/>
                  </a:moveTo>
                  <a:lnTo>
                    <a:pt x="10498" y="126"/>
                  </a:lnTo>
                  <a:lnTo>
                    <a:pt x="18208" y="0"/>
                  </a:lnTo>
                  <a:lnTo>
                    <a:pt x="8000" y="10042"/>
                  </a:lnTo>
                  <a:lnTo>
                    <a:pt x="0" y="10042"/>
                  </a:lnTo>
                  <a:close/>
                </a:path>
              </a:pathLst>
            </a:custGeom>
            <a:solidFill>
              <a:srgbClr val="4F4D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020"/>
              <a:endParaRPr lang="zh-CN" altLang="en-US" sz="2400">
                <a:solidFill>
                  <a:prstClr val="white"/>
                </a:solidFill>
              </a:endParaRPr>
            </a:p>
          </p:txBody>
        </p:sp>
        <p:sp>
          <p:nvSpPr>
            <p:cNvPr id="18" name="流程图: 数据 9"/>
            <p:cNvSpPr/>
            <p:nvPr/>
          </p:nvSpPr>
          <p:spPr>
            <a:xfrm>
              <a:off x="6644356" y="4189567"/>
              <a:ext cx="156946" cy="226895"/>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8208"/>
                <a:gd name="connsiteY0" fmla="*/ 10042 h 10042"/>
                <a:gd name="connsiteX1" fmla="*/ 2000 w 18208"/>
                <a:gd name="connsiteY1" fmla="*/ 42 h 10042"/>
                <a:gd name="connsiteX2" fmla="*/ 18208 w 18208"/>
                <a:gd name="connsiteY2" fmla="*/ 0 h 10042"/>
                <a:gd name="connsiteX3" fmla="*/ 8000 w 18208"/>
                <a:gd name="connsiteY3" fmla="*/ 10042 h 10042"/>
                <a:gd name="connsiteX4" fmla="*/ 0 w 18208"/>
                <a:gd name="connsiteY4" fmla="*/ 10042 h 10042"/>
                <a:gd name="connsiteX0" fmla="*/ 0 w 18208"/>
                <a:gd name="connsiteY0" fmla="*/ 10042 h 10042"/>
                <a:gd name="connsiteX1" fmla="*/ 10498 w 18208"/>
                <a:gd name="connsiteY1" fmla="*/ 126 h 10042"/>
                <a:gd name="connsiteX2" fmla="*/ 18208 w 18208"/>
                <a:gd name="connsiteY2" fmla="*/ 0 h 10042"/>
                <a:gd name="connsiteX3" fmla="*/ 8000 w 18208"/>
                <a:gd name="connsiteY3" fmla="*/ 10042 h 10042"/>
                <a:gd name="connsiteX4" fmla="*/ 0 w 18208"/>
                <a:gd name="connsiteY4" fmla="*/ 10042 h 100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08" h="10042">
                  <a:moveTo>
                    <a:pt x="0" y="10042"/>
                  </a:moveTo>
                  <a:lnTo>
                    <a:pt x="10498" y="126"/>
                  </a:lnTo>
                  <a:lnTo>
                    <a:pt x="18208" y="0"/>
                  </a:lnTo>
                  <a:lnTo>
                    <a:pt x="8000" y="10042"/>
                  </a:lnTo>
                  <a:lnTo>
                    <a:pt x="0" y="10042"/>
                  </a:lnTo>
                  <a:close/>
                </a:path>
              </a:pathLst>
            </a:custGeom>
            <a:solidFill>
              <a:srgbClr val="4F4D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020"/>
              <a:endParaRPr lang="zh-CN" altLang="en-US" sz="2400">
                <a:solidFill>
                  <a:prstClr val="white"/>
                </a:solidFill>
              </a:endParaRPr>
            </a:p>
          </p:txBody>
        </p:sp>
        <p:sp>
          <p:nvSpPr>
            <p:cNvPr id="19" name="流程图: 数据 9"/>
            <p:cNvSpPr/>
            <p:nvPr/>
          </p:nvSpPr>
          <p:spPr>
            <a:xfrm>
              <a:off x="6785729" y="4189567"/>
              <a:ext cx="156946" cy="226895"/>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8208"/>
                <a:gd name="connsiteY0" fmla="*/ 10042 h 10042"/>
                <a:gd name="connsiteX1" fmla="*/ 2000 w 18208"/>
                <a:gd name="connsiteY1" fmla="*/ 42 h 10042"/>
                <a:gd name="connsiteX2" fmla="*/ 18208 w 18208"/>
                <a:gd name="connsiteY2" fmla="*/ 0 h 10042"/>
                <a:gd name="connsiteX3" fmla="*/ 8000 w 18208"/>
                <a:gd name="connsiteY3" fmla="*/ 10042 h 10042"/>
                <a:gd name="connsiteX4" fmla="*/ 0 w 18208"/>
                <a:gd name="connsiteY4" fmla="*/ 10042 h 10042"/>
                <a:gd name="connsiteX0" fmla="*/ 0 w 18208"/>
                <a:gd name="connsiteY0" fmla="*/ 10042 h 10042"/>
                <a:gd name="connsiteX1" fmla="*/ 10498 w 18208"/>
                <a:gd name="connsiteY1" fmla="*/ 126 h 10042"/>
                <a:gd name="connsiteX2" fmla="*/ 18208 w 18208"/>
                <a:gd name="connsiteY2" fmla="*/ 0 h 10042"/>
                <a:gd name="connsiteX3" fmla="*/ 8000 w 18208"/>
                <a:gd name="connsiteY3" fmla="*/ 10042 h 10042"/>
                <a:gd name="connsiteX4" fmla="*/ 0 w 18208"/>
                <a:gd name="connsiteY4" fmla="*/ 10042 h 100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08" h="10042">
                  <a:moveTo>
                    <a:pt x="0" y="10042"/>
                  </a:moveTo>
                  <a:lnTo>
                    <a:pt x="10498" y="126"/>
                  </a:lnTo>
                  <a:lnTo>
                    <a:pt x="18208" y="0"/>
                  </a:lnTo>
                  <a:lnTo>
                    <a:pt x="8000" y="10042"/>
                  </a:lnTo>
                  <a:lnTo>
                    <a:pt x="0" y="10042"/>
                  </a:lnTo>
                  <a:close/>
                </a:path>
              </a:pathLst>
            </a:custGeom>
            <a:solidFill>
              <a:srgbClr val="4F4D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020"/>
              <a:endParaRPr lang="zh-CN" altLang="en-US" sz="2400">
                <a:solidFill>
                  <a:prstClr val="white"/>
                </a:solidFill>
              </a:endParaRPr>
            </a:p>
          </p:txBody>
        </p:sp>
      </p:grpSp>
      <p:cxnSp>
        <p:nvCxnSpPr>
          <p:cNvPr id="20" name="直接连接符 19"/>
          <p:cNvCxnSpPr/>
          <p:nvPr/>
        </p:nvCxnSpPr>
        <p:spPr>
          <a:xfrm>
            <a:off x="4794136" y="5961939"/>
            <a:ext cx="5189619" cy="0"/>
          </a:xfrm>
          <a:prstGeom prst="line">
            <a:avLst/>
          </a:prstGeom>
          <a:ln w="38100">
            <a:solidFill>
              <a:srgbClr val="4F4D50"/>
            </a:solidFill>
          </a:ln>
          <a:effectLst>
            <a:outerShdw blurRad="254000" dist="63500" dir="2700000" algn="tl" rotWithShape="0">
              <a:prstClr val="black">
                <a:alpha val="30000"/>
              </a:prstClr>
            </a:outerShdw>
          </a:effectLst>
        </p:spPr>
        <p:style>
          <a:lnRef idx="1">
            <a:schemeClr val="accent1"/>
          </a:lnRef>
          <a:fillRef idx="0">
            <a:schemeClr val="accent1"/>
          </a:fillRef>
          <a:effectRef idx="0">
            <a:schemeClr val="accent1"/>
          </a:effectRef>
          <a:fontRef idx="minor">
            <a:schemeClr val="tx1"/>
          </a:fontRef>
        </p:style>
      </p:cxnSp>
      <p:pic>
        <p:nvPicPr>
          <p:cNvPr id="27" name="图片 26">
            <a:extLst>
              <a:ext uri="{FF2B5EF4-FFF2-40B4-BE49-F238E27FC236}">
                <a16:creationId xmlns:a16="http://schemas.microsoft.com/office/drawing/2014/main" id="{54A2618E-3F64-4F18-AA5A-CEE5B8A8FFE1}"/>
              </a:ext>
            </a:extLst>
          </p:cNvPr>
          <p:cNvPicPr>
            <a:picLocks noChangeAspect="1"/>
          </p:cNvPicPr>
          <p:nvPr/>
        </p:nvPicPr>
        <p:blipFill>
          <a:blip r:embed="rId4"/>
          <a:stretch>
            <a:fillRect/>
          </a:stretch>
        </p:blipFill>
        <p:spPr>
          <a:xfrm>
            <a:off x="211394" y="146556"/>
            <a:ext cx="3124638" cy="946468"/>
          </a:xfrm>
          <a:prstGeom prst="rect">
            <a:avLst/>
          </a:prstGeom>
        </p:spPr>
      </p:pic>
    </p:spTree>
    <p:extLst>
      <p:ext uri="{BB962C8B-B14F-4D97-AF65-F5344CB8AC3E}">
        <p14:creationId xmlns:p14="http://schemas.microsoft.com/office/powerpoint/2010/main" val="1752884954"/>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left)">
                                      <p:cBhvr>
                                        <p:cTn id="7" dur="500"/>
                                        <p:tgtEl>
                                          <p:spTgt spid="2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6" presetClass="entr" presetSubtype="21"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barn(inVertical)">
                                      <p:cBhvr>
                                        <p:cTn id="13" dur="500"/>
                                        <p:tgtEl>
                                          <p:spTgt spid="6"/>
                                        </p:tgtEl>
                                      </p:cBhvr>
                                    </p:animEffect>
                                  </p:childTnLst>
                                </p:cTn>
                              </p:par>
                              <p:par>
                                <p:cTn id="14" presetID="16" presetClass="entr" presetSubtype="21" fill="hold"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barn(inVertical)">
                                      <p:cBhvr>
                                        <p:cTn id="16" dur="500"/>
                                        <p:tgtEl>
                                          <p:spTgt spid="5"/>
                                        </p:tgtEl>
                                      </p:cBhvr>
                                    </p:animEffect>
                                  </p:childTnLst>
                                </p:cTn>
                              </p:par>
                              <p:par>
                                <p:cTn id="17" presetID="2" presetClass="entr" presetSubtype="2"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1+#ppt_w/2"/>
                                          </p:val>
                                        </p:tav>
                                        <p:tav tm="100000">
                                          <p:val>
                                            <p:strVal val="#ppt_x"/>
                                          </p:val>
                                        </p:tav>
                                      </p:tavLst>
                                    </p:anim>
                                    <p:anim calcmode="lin" valueType="num">
                                      <p:cBhvr additive="base">
                                        <p:cTn id="20" dur="500" fill="hold"/>
                                        <p:tgtEl>
                                          <p:spTgt spid="11"/>
                                        </p:tgtEl>
                                        <p:attrNameLst>
                                          <p:attrName>ppt_y</p:attrName>
                                        </p:attrNameLst>
                                      </p:cBhvr>
                                      <p:tavLst>
                                        <p:tav tm="0">
                                          <p:val>
                                            <p:strVal val="#ppt_y"/>
                                          </p:val>
                                        </p:tav>
                                        <p:tav tm="100000">
                                          <p:val>
                                            <p:strVal val="#ppt_y"/>
                                          </p:val>
                                        </p:tav>
                                      </p:tavLst>
                                    </p:anim>
                                  </p:childTnLst>
                                </p:cTn>
                              </p:par>
                            </p:childTnLst>
                          </p:cTn>
                        </p:par>
                        <p:par>
                          <p:cTn id="21" fill="hold">
                            <p:stCondLst>
                              <p:cond delay="500"/>
                            </p:stCondLst>
                            <p:childTnLst>
                              <p:par>
                                <p:cTn id="22" presetID="41" presetClass="entr" presetSubtype="0" fill="hold" grpId="0" nodeType="afterEffect">
                                  <p:stCondLst>
                                    <p:cond delay="0"/>
                                  </p:stCondLst>
                                  <p:iterate type="lt">
                                    <p:tmPct val="10000"/>
                                  </p:iterate>
                                  <p:childTnLst>
                                    <p:set>
                                      <p:cBhvr>
                                        <p:cTn id="23" dur="1" fill="hold">
                                          <p:stCondLst>
                                            <p:cond delay="0"/>
                                          </p:stCondLst>
                                        </p:cTn>
                                        <p:tgtEl>
                                          <p:spTgt spid="8"/>
                                        </p:tgtEl>
                                        <p:attrNameLst>
                                          <p:attrName>style.visibility</p:attrName>
                                        </p:attrNameLst>
                                      </p:cBhvr>
                                      <p:to>
                                        <p:strVal val="visible"/>
                                      </p:to>
                                    </p:set>
                                    <p:anim calcmode="lin" valueType="num">
                                      <p:cBhvr>
                                        <p:cTn id="24" dur="500" fill="hold"/>
                                        <p:tgtEl>
                                          <p:spTgt spid="8"/>
                                        </p:tgtEl>
                                        <p:attrNameLst>
                                          <p:attrName>ppt_x</p:attrName>
                                        </p:attrNameLst>
                                      </p:cBhvr>
                                      <p:tavLst>
                                        <p:tav tm="0">
                                          <p:val>
                                            <p:strVal val="#ppt_x"/>
                                          </p:val>
                                        </p:tav>
                                        <p:tav tm="50000">
                                          <p:val>
                                            <p:strVal val="#ppt_x+.1"/>
                                          </p:val>
                                        </p:tav>
                                        <p:tav tm="100000">
                                          <p:val>
                                            <p:strVal val="#ppt_x"/>
                                          </p:val>
                                        </p:tav>
                                      </p:tavLst>
                                    </p:anim>
                                    <p:anim calcmode="lin" valueType="num">
                                      <p:cBhvr>
                                        <p:cTn id="25" dur="500" fill="hold"/>
                                        <p:tgtEl>
                                          <p:spTgt spid="8"/>
                                        </p:tgtEl>
                                        <p:attrNameLst>
                                          <p:attrName>ppt_y</p:attrName>
                                        </p:attrNameLst>
                                      </p:cBhvr>
                                      <p:tavLst>
                                        <p:tav tm="0">
                                          <p:val>
                                            <p:strVal val="#ppt_y"/>
                                          </p:val>
                                        </p:tav>
                                        <p:tav tm="100000">
                                          <p:val>
                                            <p:strVal val="#ppt_y"/>
                                          </p:val>
                                        </p:tav>
                                      </p:tavLst>
                                    </p:anim>
                                    <p:anim calcmode="lin" valueType="num">
                                      <p:cBhvr>
                                        <p:cTn id="26" dur="500" fill="hold"/>
                                        <p:tgtEl>
                                          <p:spTgt spid="8"/>
                                        </p:tgtEl>
                                        <p:attrNameLst>
                                          <p:attrName>ppt_h</p:attrName>
                                        </p:attrNameLst>
                                      </p:cBhvr>
                                      <p:tavLst>
                                        <p:tav tm="0">
                                          <p:val>
                                            <p:strVal val="#ppt_h/10"/>
                                          </p:val>
                                        </p:tav>
                                        <p:tav tm="50000">
                                          <p:val>
                                            <p:strVal val="#ppt_h+.01"/>
                                          </p:val>
                                        </p:tav>
                                        <p:tav tm="100000">
                                          <p:val>
                                            <p:strVal val="#ppt_h"/>
                                          </p:val>
                                        </p:tav>
                                      </p:tavLst>
                                    </p:anim>
                                    <p:anim calcmode="lin" valueType="num">
                                      <p:cBhvr>
                                        <p:cTn id="27" dur="500" fill="hold"/>
                                        <p:tgtEl>
                                          <p:spTgt spid="8"/>
                                        </p:tgtEl>
                                        <p:attrNameLst>
                                          <p:attrName>ppt_w</p:attrName>
                                        </p:attrNameLst>
                                      </p:cBhvr>
                                      <p:tavLst>
                                        <p:tav tm="0">
                                          <p:val>
                                            <p:strVal val="#ppt_w/10"/>
                                          </p:val>
                                        </p:tav>
                                        <p:tav tm="50000">
                                          <p:val>
                                            <p:strVal val="#ppt_w+.01"/>
                                          </p:val>
                                        </p:tav>
                                        <p:tav tm="100000">
                                          <p:val>
                                            <p:strVal val="#ppt_w"/>
                                          </p:val>
                                        </p:tav>
                                      </p:tavLst>
                                    </p:anim>
                                    <p:animEffect transition="in" filter="fade">
                                      <p:cBhvr>
                                        <p:cTn id="28" dur="500" tmFilter="0,0; .5, 1; 1, 1"/>
                                        <p:tgtEl>
                                          <p:spTgt spid="8"/>
                                        </p:tgtEl>
                                      </p:cBhvr>
                                    </p:animEffect>
                                  </p:childTnLst>
                                </p:cTn>
                              </p:par>
                            </p:childTnLst>
                          </p:cTn>
                        </p:par>
                        <p:par>
                          <p:cTn id="29" fill="hold">
                            <p:stCondLst>
                              <p:cond delay="3050"/>
                            </p:stCondLst>
                            <p:childTnLst>
                              <p:par>
                                <p:cTn id="30" presetID="41" presetClass="entr" presetSubtype="0" fill="hold" grpId="0" nodeType="afterEffect">
                                  <p:stCondLst>
                                    <p:cond delay="0"/>
                                  </p:stCondLst>
                                  <p:iterate type="lt">
                                    <p:tmPct val="10000"/>
                                  </p:iterate>
                                  <p:childTnLst>
                                    <p:set>
                                      <p:cBhvr>
                                        <p:cTn id="31" dur="1" fill="hold">
                                          <p:stCondLst>
                                            <p:cond delay="0"/>
                                          </p:stCondLst>
                                        </p:cTn>
                                        <p:tgtEl>
                                          <p:spTgt spid="10"/>
                                        </p:tgtEl>
                                        <p:attrNameLst>
                                          <p:attrName>style.visibility</p:attrName>
                                        </p:attrNameLst>
                                      </p:cBhvr>
                                      <p:to>
                                        <p:strVal val="visible"/>
                                      </p:to>
                                    </p:set>
                                    <p:anim calcmode="lin" valueType="num">
                                      <p:cBhvr>
                                        <p:cTn id="32" dur="500" fill="hold"/>
                                        <p:tgtEl>
                                          <p:spTgt spid="10"/>
                                        </p:tgtEl>
                                        <p:attrNameLst>
                                          <p:attrName>ppt_x</p:attrName>
                                        </p:attrNameLst>
                                      </p:cBhvr>
                                      <p:tavLst>
                                        <p:tav tm="0">
                                          <p:val>
                                            <p:strVal val="#ppt_x"/>
                                          </p:val>
                                        </p:tav>
                                        <p:tav tm="50000">
                                          <p:val>
                                            <p:strVal val="#ppt_x+.1"/>
                                          </p:val>
                                        </p:tav>
                                        <p:tav tm="100000">
                                          <p:val>
                                            <p:strVal val="#ppt_x"/>
                                          </p:val>
                                        </p:tav>
                                      </p:tavLst>
                                    </p:anim>
                                    <p:anim calcmode="lin" valueType="num">
                                      <p:cBhvr>
                                        <p:cTn id="33" dur="500" fill="hold"/>
                                        <p:tgtEl>
                                          <p:spTgt spid="10"/>
                                        </p:tgtEl>
                                        <p:attrNameLst>
                                          <p:attrName>ppt_y</p:attrName>
                                        </p:attrNameLst>
                                      </p:cBhvr>
                                      <p:tavLst>
                                        <p:tav tm="0">
                                          <p:val>
                                            <p:strVal val="#ppt_y"/>
                                          </p:val>
                                        </p:tav>
                                        <p:tav tm="100000">
                                          <p:val>
                                            <p:strVal val="#ppt_y"/>
                                          </p:val>
                                        </p:tav>
                                      </p:tavLst>
                                    </p:anim>
                                    <p:anim calcmode="lin" valueType="num">
                                      <p:cBhvr>
                                        <p:cTn id="34" dur="500" fill="hold"/>
                                        <p:tgtEl>
                                          <p:spTgt spid="10"/>
                                        </p:tgtEl>
                                        <p:attrNameLst>
                                          <p:attrName>ppt_h</p:attrName>
                                        </p:attrNameLst>
                                      </p:cBhvr>
                                      <p:tavLst>
                                        <p:tav tm="0">
                                          <p:val>
                                            <p:strVal val="#ppt_h/10"/>
                                          </p:val>
                                        </p:tav>
                                        <p:tav tm="50000">
                                          <p:val>
                                            <p:strVal val="#ppt_h+.01"/>
                                          </p:val>
                                        </p:tav>
                                        <p:tav tm="100000">
                                          <p:val>
                                            <p:strVal val="#ppt_h"/>
                                          </p:val>
                                        </p:tav>
                                      </p:tavLst>
                                    </p:anim>
                                    <p:anim calcmode="lin" valueType="num">
                                      <p:cBhvr>
                                        <p:cTn id="35" dur="500" fill="hold"/>
                                        <p:tgtEl>
                                          <p:spTgt spid="10"/>
                                        </p:tgtEl>
                                        <p:attrNameLst>
                                          <p:attrName>ppt_w</p:attrName>
                                        </p:attrNameLst>
                                      </p:cBhvr>
                                      <p:tavLst>
                                        <p:tav tm="0">
                                          <p:val>
                                            <p:strVal val="#ppt_w/10"/>
                                          </p:val>
                                        </p:tav>
                                        <p:tav tm="50000">
                                          <p:val>
                                            <p:strVal val="#ppt_w+.01"/>
                                          </p:val>
                                        </p:tav>
                                        <p:tav tm="100000">
                                          <p:val>
                                            <p:strVal val="#ppt_w"/>
                                          </p:val>
                                        </p:tav>
                                      </p:tavLst>
                                    </p:anim>
                                    <p:animEffect transition="in" filter="fade">
                                      <p:cBhvr>
                                        <p:cTn id="36" dur="500" tmFilter="0,0; .5, 1; 1, 1"/>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p:bldP spid="1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AB57C0F8-B204-4584-AB17-3A4B9892388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492653" y="536291"/>
            <a:ext cx="60959" cy="286504"/>
          </a:xfrm>
          <a:prstGeom prst="rect">
            <a:avLst/>
          </a:prstGeom>
        </p:spPr>
      </p:pic>
      <p:sp>
        <p:nvSpPr>
          <p:cNvPr id="4" name="TextBox 7">
            <a:extLst>
              <a:ext uri="{FF2B5EF4-FFF2-40B4-BE49-F238E27FC236}">
                <a16:creationId xmlns:a16="http://schemas.microsoft.com/office/drawing/2014/main" id="{E85550B3-3070-4D72-8FA2-A190686442CB}"/>
              </a:ext>
            </a:extLst>
          </p:cNvPr>
          <p:cNvSpPr txBox="1"/>
          <p:nvPr/>
        </p:nvSpPr>
        <p:spPr>
          <a:xfrm>
            <a:off x="568119" y="440281"/>
            <a:ext cx="5444567" cy="461665"/>
          </a:xfrm>
          <a:prstGeom prst="rect">
            <a:avLst/>
          </a:prstGeom>
          <a:noFill/>
        </p:spPr>
        <p:txBody>
          <a:bodyPr wrap="none" rtlCol="0">
            <a:spAutoFit/>
          </a:bodyPr>
          <a:lstStyle/>
          <a:p>
            <a:pPr defTabSz="1219020"/>
            <a:r>
              <a:rPr lang="en-US" altLang="zh-CN" sz="2400" dirty="0">
                <a:solidFill>
                  <a:schemeClr val="accent6">
                    <a:lumMod val="60000"/>
                    <a:lumOff val="40000"/>
                  </a:schemeClr>
                </a:solidFill>
                <a:latin typeface="方正黑体简体" panose="02010601030101010101" pitchFamily="2" charset="-122"/>
                <a:ea typeface="方正黑体简体" panose="02010601030101010101" pitchFamily="2" charset="-122"/>
                <a:cs typeface="+mn-ea"/>
                <a:sym typeface="+mn-lt"/>
              </a:rPr>
              <a:t>CHAPTER 2-Special Data Processing</a:t>
            </a:r>
          </a:p>
        </p:txBody>
      </p:sp>
      <p:sp>
        <p:nvSpPr>
          <p:cNvPr id="14" name="TextBox 7">
            <a:extLst>
              <a:ext uri="{FF2B5EF4-FFF2-40B4-BE49-F238E27FC236}">
                <a16:creationId xmlns:a16="http://schemas.microsoft.com/office/drawing/2014/main" id="{01B5542E-B75B-44B6-BC94-B8EFBC0DC8DA}"/>
              </a:ext>
            </a:extLst>
          </p:cNvPr>
          <p:cNvSpPr txBox="1"/>
          <p:nvPr/>
        </p:nvSpPr>
        <p:spPr>
          <a:xfrm>
            <a:off x="4321608" y="1641250"/>
            <a:ext cx="676788" cy="338554"/>
          </a:xfrm>
          <a:prstGeom prst="rect">
            <a:avLst/>
          </a:prstGeom>
          <a:noFill/>
        </p:spPr>
        <p:txBody>
          <a:bodyPr wrap="none" rtlCol="0">
            <a:spAutoFit/>
          </a:bodyPr>
          <a:lstStyle/>
          <a:p>
            <a:pPr defTabSz="1219020"/>
            <a:r>
              <a:rPr lang="en-US" altLang="zh-CN" sz="1600" b="1" dirty="0">
                <a:solidFill>
                  <a:schemeClr val="accent6">
                    <a:lumMod val="75000"/>
                  </a:schemeClr>
                </a:solidFill>
                <a:latin typeface="方正黑体简体" panose="02010601030101010101" pitchFamily="2" charset="-122"/>
                <a:ea typeface="方正黑体简体" panose="02010601030101010101" pitchFamily="2" charset="-122"/>
                <a:cs typeface="+mn-ea"/>
                <a:sym typeface="+mn-lt"/>
              </a:rPr>
              <a:t>Field</a:t>
            </a:r>
          </a:p>
        </p:txBody>
      </p:sp>
      <p:pic>
        <p:nvPicPr>
          <p:cNvPr id="5" name="图片 4" descr="一些文字和图案&#10;&#10;描述已自动生成">
            <a:extLst>
              <a:ext uri="{FF2B5EF4-FFF2-40B4-BE49-F238E27FC236}">
                <a16:creationId xmlns:a16="http://schemas.microsoft.com/office/drawing/2014/main" id="{0F3ED7AD-F178-4B7E-994D-B35D93DA929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5682" y="2125676"/>
            <a:ext cx="1657581" cy="4305901"/>
          </a:xfrm>
          <a:prstGeom prst="rect">
            <a:avLst/>
          </a:prstGeom>
        </p:spPr>
      </p:pic>
      <p:pic>
        <p:nvPicPr>
          <p:cNvPr id="9" name="图片 8" descr="一些文字和图片的手机截图&#10;&#10;描述已自动生成">
            <a:extLst>
              <a:ext uri="{FF2B5EF4-FFF2-40B4-BE49-F238E27FC236}">
                <a16:creationId xmlns:a16="http://schemas.microsoft.com/office/drawing/2014/main" id="{7F9B8A5B-A42E-4FA6-A7B1-DB93F3349BC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32297" y="2130438"/>
            <a:ext cx="1648055" cy="4296375"/>
          </a:xfrm>
          <a:prstGeom prst="rect">
            <a:avLst/>
          </a:prstGeom>
        </p:spPr>
      </p:pic>
      <p:pic>
        <p:nvPicPr>
          <p:cNvPr id="12" name="图片 11" descr="图片包含 游戏机, 游戏, 收据, 文字&#10;&#10;描述已自动生成">
            <a:extLst>
              <a:ext uri="{FF2B5EF4-FFF2-40B4-BE49-F238E27FC236}">
                <a16:creationId xmlns:a16="http://schemas.microsoft.com/office/drawing/2014/main" id="{645A55FC-56DC-4FAD-88D1-622D4B14792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49384" y="2116578"/>
            <a:ext cx="1648055" cy="4296375"/>
          </a:xfrm>
          <a:prstGeom prst="rect">
            <a:avLst/>
          </a:prstGeom>
        </p:spPr>
      </p:pic>
      <p:pic>
        <p:nvPicPr>
          <p:cNvPr id="16" name="图片 15" descr="图片包含 游戏机, 收据, 游戏, 文字&#10;&#10;描述已自动生成">
            <a:extLst>
              <a:ext uri="{FF2B5EF4-FFF2-40B4-BE49-F238E27FC236}">
                <a16:creationId xmlns:a16="http://schemas.microsoft.com/office/drawing/2014/main" id="{9ADBDA09-8A5B-429D-BD86-C2BD8054D72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068226" y="2116577"/>
            <a:ext cx="1648055" cy="4296375"/>
          </a:xfrm>
          <a:prstGeom prst="rect">
            <a:avLst/>
          </a:prstGeom>
        </p:spPr>
      </p:pic>
      <p:sp>
        <p:nvSpPr>
          <p:cNvPr id="22" name="TextBox 7">
            <a:extLst>
              <a:ext uri="{FF2B5EF4-FFF2-40B4-BE49-F238E27FC236}">
                <a16:creationId xmlns:a16="http://schemas.microsoft.com/office/drawing/2014/main" id="{0EC8FE55-4F8B-4284-9F7D-4CC7DBFF458E}"/>
              </a:ext>
            </a:extLst>
          </p:cNvPr>
          <p:cNvSpPr txBox="1"/>
          <p:nvPr/>
        </p:nvSpPr>
        <p:spPr>
          <a:xfrm>
            <a:off x="10231655" y="1641250"/>
            <a:ext cx="1321196" cy="338554"/>
          </a:xfrm>
          <a:prstGeom prst="rect">
            <a:avLst/>
          </a:prstGeom>
          <a:noFill/>
        </p:spPr>
        <p:txBody>
          <a:bodyPr wrap="none" rtlCol="0">
            <a:spAutoFit/>
          </a:bodyPr>
          <a:lstStyle/>
          <a:p>
            <a:pPr defTabSz="1219020"/>
            <a:r>
              <a:rPr lang="en-US" altLang="zh-CN" sz="1600" b="1" dirty="0">
                <a:solidFill>
                  <a:schemeClr val="accent6">
                    <a:lumMod val="75000"/>
                  </a:schemeClr>
                </a:solidFill>
                <a:latin typeface="方正黑体简体" panose="02010601030101010101" pitchFamily="2" charset="-122"/>
                <a:ea typeface="方正黑体简体" panose="02010601030101010101" pitchFamily="2" charset="-122"/>
                <a:cs typeface="+mn-ea"/>
                <a:sym typeface="+mn-lt"/>
              </a:rPr>
              <a:t>Job Details</a:t>
            </a:r>
          </a:p>
        </p:txBody>
      </p:sp>
      <p:sp>
        <p:nvSpPr>
          <p:cNvPr id="23" name="TextBox 7">
            <a:extLst>
              <a:ext uri="{FF2B5EF4-FFF2-40B4-BE49-F238E27FC236}">
                <a16:creationId xmlns:a16="http://schemas.microsoft.com/office/drawing/2014/main" id="{37658204-DC98-4862-97D3-FCCAE0FDA08A}"/>
              </a:ext>
            </a:extLst>
          </p:cNvPr>
          <p:cNvSpPr txBox="1"/>
          <p:nvPr/>
        </p:nvSpPr>
        <p:spPr>
          <a:xfrm>
            <a:off x="6819176" y="1641250"/>
            <a:ext cx="1908471" cy="338554"/>
          </a:xfrm>
          <a:prstGeom prst="rect">
            <a:avLst/>
          </a:prstGeom>
          <a:noFill/>
        </p:spPr>
        <p:txBody>
          <a:bodyPr wrap="none" rtlCol="0">
            <a:spAutoFit/>
          </a:bodyPr>
          <a:lstStyle/>
          <a:p>
            <a:pPr defTabSz="1219020"/>
            <a:r>
              <a:rPr lang="en-US" altLang="zh-CN" sz="1600" b="1" dirty="0">
                <a:solidFill>
                  <a:schemeClr val="accent6">
                    <a:lumMod val="75000"/>
                  </a:schemeClr>
                </a:solidFill>
                <a:latin typeface="方正黑体简体" panose="02010601030101010101" pitchFamily="2" charset="-122"/>
                <a:ea typeface="方正黑体简体" panose="02010601030101010101" pitchFamily="2" charset="-122"/>
                <a:cs typeface="+mn-ea"/>
                <a:sym typeface="+mn-lt"/>
              </a:rPr>
              <a:t>Job Introduction</a:t>
            </a:r>
          </a:p>
        </p:txBody>
      </p:sp>
      <p:sp>
        <p:nvSpPr>
          <p:cNvPr id="24" name="TextBox 7">
            <a:extLst>
              <a:ext uri="{FF2B5EF4-FFF2-40B4-BE49-F238E27FC236}">
                <a16:creationId xmlns:a16="http://schemas.microsoft.com/office/drawing/2014/main" id="{C6FA75FB-ACD5-48B3-9D35-9264B03A50EB}"/>
              </a:ext>
            </a:extLst>
          </p:cNvPr>
          <p:cNvSpPr txBox="1"/>
          <p:nvPr/>
        </p:nvSpPr>
        <p:spPr>
          <a:xfrm>
            <a:off x="568119" y="1641250"/>
            <a:ext cx="1932709" cy="338554"/>
          </a:xfrm>
          <a:prstGeom prst="rect">
            <a:avLst/>
          </a:prstGeom>
          <a:noFill/>
        </p:spPr>
        <p:txBody>
          <a:bodyPr wrap="none" rtlCol="0">
            <a:spAutoFit/>
          </a:bodyPr>
          <a:lstStyle/>
          <a:p>
            <a:pPr defTabSz="1219020"/>
            <a:r>
              <a:rPr lang="en-US" altLang="zh-CN" sz="1600" b="1" dirty="0">
                <a:solidFill>
                  <a:schemeClr val="accent6">
                    <a:lumMod val="75000"/>
                  </a:schemeClr>
                </a:solidFill>
                <a:latin typeface="方正黑体简体" panose="02010601030101010101" pitchFamily="2" charset="-122"/>
                <a:ea typeface="方正黑体简体" panose="02010601030101010101" pitchFamily="2" charset="-122"/>
                <a:cs typeface="+mn-ea"/>
                <a:sym typeface="+mn-lt"/>
              </a:rPr>
              <a:t>Company Details</a:t>
            </a:r>
          </a:p>
        </p:txBody>
      </p:sp>
      <p:sp>
        <p:nvSpPr>
          <p:cNvPr id="3" name="文本框 2">
            <a:extLst>
              <a:ext uri="{FF2B5EF4-FFF2-40B4-BE49-F238E27FC236}">
                <a16:creationId xmlns:a16="http://schemas.microsoft.com/office/drawing/2014/main" id="{EFCF2F6A-F622-4E4F-AC98-D4A42BE9E9D3}"/>
              </a:ext>
            </a:extLst>
          </p:cNvPr>
          <p:cNvSpPr txBox="1"/>
          <p:nvPr/>
        </p:nvSpPr>
        <p:spPr>
          <a:xfrm>
            <a:off x="553612" y="911265"/>
            <a:ext cx="9225238" cy="400110"/>
          </a:xfrm>
          <a:prstGeom prst="rect">
            <a:avLst/>
          </a:prstGeom>
          <a:noFill/>
        </p:spPr>
        <p:txBody>
          <a:bodyPr wrap="square" rtlCol="0">
            <a:spAutoFit/>
          </a:bodyPr>
          <a:lstStyle/>
          <a:p>
            <a:r>
              <a:rPr lang="en-US" altLang="zh-CN" sz="2000" b="1" dirty="0">
                <a:solidFill>
                  <a:schemeClr val="accent6">
                    <a:lumMod val="75000"/>
                  </a:schemeClr>
                </a:solidFill>
                <a:ea typeface="方正黑体简体" panose="02010601030101010101"/>
              </a:rPr>
              <a:t>This is part of the derived variables we finally screened out for the character variables.</a:t>
            </a:r>
            <a:endParaRPr lang="zh-CN" altLang="en-US" sz="2000" b="1" dirty="0">
              <a:solidFill>
                <a:schemeClr val="accent6">
                  <a:lumMod val="75000"/>
                </a:schemeClr>
              </a:solidFill>
              <a:ea typeface="方正黑体简体" panose="02010601030101010101"/>
            </a:endParaRPr>
          </a:p>
        </p:txBody>
      </p:sp>
    </p:spTree>
    <p:extLst>
      <p:ext uri="{BB962C8B-B14F-4D97-AF65-F5344CB8AC3E}">
        <p14:creationId xmlns:p14="http://schemas.microsoft.com/office/powerpoint/2010/main" val="614761586"/>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300" fill="hold"/>
                                        <p:tgtEl>
                                          <p:spTgt spid="2"/>
                                        </p:tgtEl>
                                        <p:attrNameLst>
                                          <p:attrName>ppt_x</p:attrName>
                                        </p:attrNameLst>
                                      </p:cBhvr>
                                      <p:tavLst>
                                        <p:tav tm="0">
                                          <p:val>
                                            <p:strVal val="0-#ppt_w/2"/>
                                          </p:val>
                                        </p:tav>
                                        <p:tav tm="100000">
                                          <p:val>
                                            <p:strVal val="#ppt_x"/>
                                          </p:val>
                                        </p:tav>
                                      </p:tavLst>
                                    </p:anim>
                                    <p:anim calcmode="lin" valueType="num">
                                      <p:cBhvr additive="base">
                                        <p:cTn id="8" dur="3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30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300" fill="hold"/>
                                        <p:tgtEl>
                                          <p:spTgt spid="4"/>
                                        </p:tgtEl>
                                        <p:attrNameLst>
                                          <p:attrName>ppt_x</p:attrName>
                                        </p:attrNameLst>
                                      </p:cBhvr>
                                      <p:tavLst>
                                        <p:tav tm="0">
                                          <p:val>
                                            <p:strVal val="0-#ppt_w/2"/>
                                          </p:val>
                                        </p:tav>
                                        <p:tav tm="100000">
                                          <p:val>
                                            <p:strVal val="#ppt_x"/>
                                          </p:val>
                                        </p:tav>
                                      </p:tavLst>
                                    </p:anim>
                                    <p:anim calcmode="lin" valueType="num">
                                      <p:cBhvr additive="base">
                                        <p:cTn id="12" dur="3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363F6583-FC68-4C1D-A80F-9E9E237520F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30949" y="0"/>
            <a:ext cx="5861051" cy="6858000"/>
          </a:xfrm>
          <a:prstGeom prst="rect">
            <a:avLst/>
          </a:prstGeom>
        </p:spPr>
      </p:pic>
      <p:pic>
        <p:nvPicPr>
          <p:cNvPr id="3" name="图片 2">
            <a:extLst>
              <a:ext uri="{FF2B5EF4-FFF2-40B4-BE49-F238E27FC236}">
                <a16:creationId xmlns:a16="http://schemas.microsoft.com/office/drawing/2014/main" id="{5D405D4A-9CEE-4F04-838A-B4FD713D04D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11968" y="635721"/>
            <a:ext cx="4980032" cy="5915832"/>
          </a:xfrm>
          <a:prstGeom prst="rect">
            <a:avLst/>
          </a:prstGeom>
        </p:spPr>
      </p:pic>
      <p:sp>
        <p:nvSpPr>
          <p:cNvPr id="10" name="TextBox 6">
            <a:extLst>
              <a:ext uri="{FF2B5EF4-FFF2-40B4-BE49-F238E27FC236}">
                <a16:creationId xmlns:a16="http://schemas.microsoft.com/office/drawing/2014/main" id="{723E779C-3F67-4C55-AD01-F5B7C72092FC}"/>
              </a:ext>
            </a:extLst>
          </p:cNvPr>
          <p:cNvSpPr txBox="1"/>
          <p:nvPr/>
        </p:nvSpPr>
        <p:spPr>
          <a:xfrm>
            <a:off x="1007435" y="1892830"/>
            <a:ext cx="4330032" cy="1323439"/>
          </a:xfrm>
          <a:prstGeom prst="rect">
            <a:avLst/>
          </a:prstGeom>
          <a:noFill/>
        </p:spPr>
        <p:txBody>
          <a:bodyPr wrap="none" rtlCol="0">
            <a:spAutoFit/>
          </a:bodyPr>
          <a:lstStyle/>
          <a:p>
            <a:pPr defTabSz="1219020"/>
            <a:r>
              <a:rPr lang="en-US" altLang="zh-CN" sz="8000" dirty="0">
                <a:solidFill>
                  <a:srgbClr val="E1E0D8"/>
                </a:solidFill>
                <a:latin typeface="方正黑体简体" panose="02010601030101010101" pitchFamily="2" charset="-122"/>
                <a:ea typeface="方正黑体简体" panose="02010601030101010101" pitchFamily="2" charset="-122"/>
                <a:cs typeface="+mn-ea"/>
                <a:sym typeface="+mn-lt"/>
              </a:rPr>
              <a:t>PART 03</a:t>
            </a:r>
            <a:endParaRPr lang="zh-CN" altLang="en-US" sz="8000" dirty="0">
              <a:solidFill>
                <a:srgbClr val="E1E0D8"/>
              </a:solidFill>
              <a:latin typeface="方正黑体简体" panose="02010601030101010101" pitchFamily="2" charset="-122"/>
              <a:ea typeface="方正黑体简体" panose="02010601030101010101" pitchFamily="2" charset="-122"/>
              <a:cs typeface="+mn-ea"/>
              <a:sym typeface="+mn-lt"/>
            </a:endParaRPr>
          </a:p>
        </p:txBody>
      </p:sp>
      <p:sp>
        <p:nvSpPr>
          <p:cNvPr id="11" name="TextBox 7">
            <a:extLst>
              <a:ext uri="{FF2B5EF4-FFF2-40B4-BE49-F238E27FC236}">
                <a16:creationId xmlns:a16="http://schemas.microsoft.com/office/drawing/2014/main" id="{09FD52BB-F97A-424A-9BEA-B4FAD72885EE}"/>
              </a:ext>
            </a:extLst>
          </p:cNvPr>
          <p:cNvSpPr txBox="1"/>
          <p:nvPr/>
        </p:nvSpPr>
        <p:spPr>
          <a:xfrm>
            <a:off x="370241" y="3013501"/>
            <a:ext cx="5604419" cy="830997"/>
          </a:xfrm>
          <a:prstGeom prst="rect">
            <a:avLst/>
          </a:prstGeom>
          <a:noFill/>
        </p:spPr>
        <p:txBody>
          <a:bodyPr wrap="none" rtlCol="0">
            <a:spAutoFit/>
          </a:bodyPr>
          <a:lstStyle/>
          <a:p>
            <a:pPr defTabSz="1219020"/>
            <a:r>
              <a:rPr lang="en-US" altLang="zh-CN" sz="4800" dirty="0">
                <a:solidFill>
                  <a:srgbClr val="4F4D50"/>
                </a:solidFill>
                <a:latin typeface="方正黑体简体" panose="02010601030101010101" pitchFamily="2" charset="-122"/>
                <a:ea typeface="方正黑体简体" panose="02010601030101010101" pitchFamily="2" charset="-122"/>
                <a:cs typeface="+mn-ea"/>
                <a:sym typeface="+mn-lt"/>
              </a:rPr>
              <a:t>Model Exploration</a:t>
            </a:r>
          </a:p>
        </p:txBody>
      </p:sp>
      <p:pic>
        <p:nvPicPr>
          <p:cNvPr id="4" name="图片 3">
            <a:extLst>
              <a:ext uri="{FF2B5EF4-FFF2-40B4-BE49-F238E27FC236}">
                <a16:creationId xmlns:a16="http://schemas.microsoft.com/office/drawing/2014/main" id="{03655C4F-13B8-42B3-B324-08F6E86F411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952629" y="2299980"/>
            <a:ext cx="2231936" cy="2258040"/>
          </a:xfrm>
          <a:prstGeom prst="rect">
            <a:avLst/>
          </a:prstGeom>
        </p:spPr>
      </p:pic>
    </p:spTree>
    <p:extLst>
      <p:ext uri="{BB962C8B-B14F-4D97-AF65-F5344CB8AC3E}">
        <p14:creationId xmlns:p14="http://schemas.microsoft.com/office/powerpoint/2010/main" val="1060333686"/>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1+#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30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1+#ppt_w/2"/>
                                          </p:val>
                                        </p:tav>
                                        <p:tav tm="100000">
                                          <p:val>
                                            <p:strVal val="#ppt_x"/>
                                          </p:val>
                                        </p:tav>
                                      </p:tavLst>
                                    </p:anim>
                                    <p:anim calcmode="lin" valueType="num">
                                      <p:cBhvr additive="base">
                                        <p:cTn id="12" dur="500" fill="hold"/>
                                        <p:tgtEl>
                                          <p:spTgt spid="3"/>
                                        </p:tgtEl>
                                        <p:attrNameLst>
                                          <p:attrName>ppt_y</p:attrName>
                                        </p:attrNameLst>
                                      </p:cBhvr>
                                      <p:tavLst>
                                        <p:tav tm="0">
                                          <p:val>
                                            <p:strVal val="#ppt_y"/>
                                          </p:val>
                                        </p:tav>
                                        <p:tav tm="100000">
                                          <p:val>
                                            <p:strVal val="#ppt_y"/>
                                          </p:val>
                                        </p:tav>
                                      </p:tavLst>
                                    </p:anim>
                                  </p:childTnLst>
                                </p:cTn>
                              </p:par>
                            </p:childTnLst>
                          </p:cTn>
                        </p:par>
                        <p:par>
                          <p:cTn id="13" fill="hold">
                            <p:stCondLst>
                              <p:cond delay="800"/>
                            </p:stCondLst>
                            <p:childTnLst>
                              <p:par>
                                <p:cTn id="14" presetID="10" presetClass="entr" presetSubtype="0" fill="hold" nodeType="after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par>
                                <p:cTn id="17" presetID="2" presetClass="entr" presetSubtype="8"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0-#ppt_w/2"/>
                                          </p:val>
                                        </p:tav>
                                        <p:tav tm="100000">
                                          <p:val>
                                            <p:strVal val="#ppt_x"/>
                                          </p:val>
                                        </p:tav>
                                      </p:tavLst>
                                    </p:anim>
                                    <p:anim calcmode="lin" valueType="num">
                                      <p:cBhvr additive="base">
                                        <p:cTn id="20" dur="500" fill="hold"/>
                                        <p:tgtEl>
                                          <p:spTgt spid="10"/>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300"/>
                                  </p:stCondLst>
                                  <p:childTnLst>
                                    <p:set>
                                      <p:cBhvr>
                                        <p:cTn id="22" dur="1" fill="hold">
                                          <p:stCondLst>
                                            <p:cond delay="0"/>
                                          </p:stCondLst>
                                        </p:cTn>
                                        <p:tgtEl>
                                          <p:spTgt spid="11"/>
                                        </p:tgtEl>
                                        <p:attrNameLst>
                                          <p:attrName>style.visibility</p:attrName>
                                        </p:attrNameLst>
                                      </p:cBhvr>
                                      <p:to>
                                        <p:strVal val="visible"/>
                                      </p:to>
                                    </p:set>
                                    <p:anim calcmode="lin" valueType="num">
                                      <p:cBhvr additive="base">
                                        <p:cTn id="23" dur="500" fill="hold"/>
                                        <p:tgtEl>
                                          <p:spTgt spid="11"/>
                                        </p:tgtEl>
                                        <p:attrNameLst>
                                          <p:attrName>ppt_x</p:attrName>
                                        </p:attrNameLst>
                                      </p:cBhvr>
                                      <p:tavLst>
                                        <p:tav tm="0">
                                          <p:val>
                                            <p:strVal val="0-#ppt_w/2"/>
                                          </p:val>
                                        </p:tav>
                                        <p:tav tm="100000">
                                          <p:val>
                                            <p:strVal val="#ppt_x"/>
                                          </p:val>
                                        </p:tav>
                                      </p:tavLst>
                                    </p:anim>
                                    <p:anim calcmode="lin" valueType="num">
                                      <p:cBhvr additive="base">
                                        <p:cTn id="24"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extBox 6">
            <a:extLst>
              <a:ext uri="{FF2B5EF4-FFF2-40B4-BE49-F238E27FC236}">
                <a16:creationId xmlns:a16="http://schemas.microsoft.com/office/drawing/2014/main" id="{1B3C03BD-0948-4335-9FB7-4DE28868B477}"/>
              </a:ext>
            </a:extLst>
          </p:cNvPr>
          <p:cNvSpPr txBox="1"/>
          <p:nvPr/>
        </p:nvSpPr>
        <p:spPr>
          <a:xfrm>
            <a:off x="567680" y="428160"/>
            <a:ext cx="4852739" cy="461665"/>
          </a:xfrm>
          <a:prstGeom prst="rect">
            <a:avLst/>
          </a:prstGeom>
          <a:noFill/>
        </p:spPr>
        <p:txBody>
          <a:bodyPr wrap="none" rtlCol="0">
            <a:spAutoFit/>
          </a:bodyPr>
          <a:lstStyle/>
          <a:p>
            <a:pPr defTabSz="1219020"/>
            <a:r>
              <a:rPr lang="en-US" altLang="zh-CN" sz="2400" dirty="0">
                <a:solidFill>
                  <a:schemeClr val="accent6">
                    <a:lumMod val="60000"/>
                    <a:lumOff val="40000"/>
                  </a:schemeClr>
                </a:solidFill>
                <a:latin typeface="方正黑体简体" panose="02010601030101010101" pitchFamily="2" charset="-122"/>
                <a:ea typeface="方正黑体简体" panose="02010601030101010101" pitchFamily="2" charset="-122"/>
                <a:cs typeface="+mn-ea"/>
                <a:sym typeface="+mn-lt"/>
              </a:rPr>
              <a:t>CHAPTER 3.1-Variable</a:t>
            </a:r>
            <a:r>
              <a:rPr lang="zh-CN" altLang="en-US" sz="2400" dirty="0">
                <a:solidFill>
                  <a:schemeClr val="accent6">
                    <a:lumMod val="60000"/>
                    <a:lumOff val="40000"/>
                  </a:schemeClr>
                </a:solidFill>
                <a:latin typeface="方正黑体简体" panose="02010601030101010101" pitchFamily="2" charset="-122"/>
                <a:ea typeface="方正黑体简体" panose="02010601030101010101" pitchFamily="2" charset="-122"/>
                <a:cs typeface="+mn-ea"/>
                <a:sym typeface="+mn-lt"/>
              </a:rPr>
              <a:t> </a:t>
            </a:r>
            <a:r>
              <a:rPr lang="en-US" altLang="zh-CN" sz="2400" dirty="0">
                <a:solidFill>
                  <a:schemeClr val="accent6">
                    <a:lumMod val="60000"/>
                    <a:lumOff val="40000"/>
                  </a:schemeClr>
                </a:solidFill>
                <a:latin typeface="方正黑体简体" panose="02010601030101010101" pitchFamily="2" charset="-122"/>
                <a:ea typeface="方正黑体简体" panose="02010601030101010101" pitchFamily="2" charset="-122"/>
                <a:cs typeface="+mn-ea"/>
                <a:sym typeface="+mn-lt"/>
              </a:rPr>
              <a:t>Selection</a:t>
            </a:r>
            <a:endParaRPr lang="zh-CN" altLang="en-US" sz="2400" dirty="0">
              <a:solidFill>
                <a:schemeClr val="accent6">
                  <a:lumMod val="60000"/>
                  <a:lumOff val="40000"/>
                </a:schemeClr>
              </a:solidFill>
              <a:latin typeface="方正黑体简体" panose="02010601030101010101" pitchFamily="2" charset="-122"/>
              <a:ea typeface="方正黑体简体" panose="02010601030101010101" pitchFamily="2" charset="-122"/>
              <a:cs typeface="+mn-ea"/>
              <a:sym typeface="+mn-lt"/>
            </a:endParaRPr>
          </a:p>
        </p:txBody>
      </p:sp>
      <p:pic>
        <p:nvPicPr>
          <p:cNvPr id="2" name="图片 1">
            <a:extLst>
              <a:ext uri="{FF2B5EF4-FFF2-40B4-BE49-F238E27FC236}">
                <a16:creationId xmlns:a16="http://schemas.microsoft.com/office/drawing/2014/main" id="{AB57C0F8-B204-4584-AB17-3A4B9892388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492653" y="536291"/>
            <a:ext cx="60959" cy="286504"/>
          </a:xfrm>
          <a:prstGeom prst="rect">
            <a:avLst/>
          </a:prstGeom>
        </p:spPr>
      </p:pic>
      <p:sp>
        <p:nvSpPr>
          <p:cNvPr id="18" name="TextBox 7">
            <a:extLst>
              <a:ext uri="{FF2B5EF4-FFF2-40B4-BE49-F238E27FC236}">
                <a16:creationId xmlns:a16="http://schemas.microsoft.com/office/drawing/2014/main" id="{8DE6CD62-A5CF-42EF-B6BB-0447C20B7252}"/>
              </a:ext>
            </a:extLst>
          </p:cNvPr>
          <p:cNvSpPr txBox="1"/>
          <p:nvPr/>
        </p:nvSpPr>
        <p:spPr>
          <a:xfrm>
            <a:off x="1871531" y="2139140"/>
            <a:ext cx="3209550" cy="461665"/>
          </a:xfrm>
          <a:prstGeom prst="rect">
            <a:avLst/>
          </a:prstGeom>
          <a:noFill/>
        </p:spPr>
        <p:txBody>
          <a:bodyPr wrap="square" rtlCol="0">
            <a:spAutoFit/>
          </a:bodyPr>
          <a:lstStyle/>
          <a:p>
            <a:pPr defTabSz="1219020"/>
            <a:r>
              <a:rPr lang="en-US" altLang="zh-CN" sz="2400" dirty="0">
                <a:solidFill>
                  <a:srgbClr val="4F4D50"/>
                </a:solidFill>
                <a:latin typeface="方正黑体简体" panose="02010601030101010101" pitchFamily="2" charset="-122"/>
                <a:ea typeface="方正黑体简体" panose="02010601030101010101" pitchFamily="2" charset="-122"/>
                <a:cs typeface="+mn-ea"/>
                <a:sym typeface="+mn-lt"/>
              </a:rPr>
              <a:t>Random</a:t>
            </a:r>
            <a:r>
              <a:rPr lang="zh-CN" altLang="en-US" sz="2400" dirty="0">
                <a:solidFill>
                  <a:srgbClr val="4F4D50"/>
                </a:solidFill>
                <a:latin typeface="方正黑体简体" panose="02010601030101010101" pitchFamily="2" charset="-122"/>
                <a:ea typeface="方正黑体简体" panose="02010601030101010101" pitchFamily="2" charset="-122"/>
                <a:cs typeface="+mn-ea"/>
                <a:sym typeface="+mn-lt"/>
              </a:rPr>
              <a:t> </a:t>
            </a:r>
            <a:r>
              <a:rPr lang="en-US" altLang="zh-CN" sz="2400" dirty="0">
                <a:solidFill>
                  <a:srgbClr val="4F4D50"/>
                </a:solidFill>
                <a:latin typeface="方正黑体简体" panose="02010601030101010101" pitchFamily="2" charset="-122"/>
                <a:ea typeface="方正黑体简体" panose="02010601030101010101" pitchFamily="2" charset="-122"/>
                <a:cs typeface="+mn-ea"/>
                <a:sym typeface="+mn-lt"/>
              </a:rPr>
              <a:t>Forest</a:t>
            </a:r>
          </a:p>
        </p:txBody>
      </p:sp>
      <p:pic>
        <p:nvPicPr>
          <p:cNvPr id="6" name="图片 5">
            <a:extLst>
              <a:ext uri="{FF2B5EF4-FFF2-40B4-BE49-F238E27FC236}">
                <a16:creationId xmlns:a16="http://schemas.microsoft.com/office/drawing/2014/main" id="{C267C674-E67C-4B8A-AC84-6AC635ABCC3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77927" y="2225957"/>
            <a:ext cx="288032" cy="288032"/>
          </a:xfrm>
          <a:prstGeom prst="rect">
            <a:avLst/>
          </a:prstGeom>
        </p:spPr>
      </p:pic>
      <p:pic>
        <p:nvPicPr>
          <p:cNvPr id="10" name="图片 9">
            <a:extLst>
              <a:ext uri="{FF2B5EF4-FFF2-40B4-BE49-F238E27FC236}">
                <a16:creationId xmlns:a16="http://schemas.microsoft.com/office/drawing/2014/main" id="{374E6492-C71F-4780-9104-52D626B12AF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672065" y="2580334"/>
            <a:ext cx="5699359" cy="4277665"/>
          </a:xfrm>
          <a:prstGeom prst="rect">
            <a:avLst/>
          </a:prstGeom>
        </p:spPr>
      </p:pic>
      <p:sp>
        <p:nvSpPr>
          <p:cNvPr id="22" name="TextBox 7">
            <a:extLst>
              <a:ext uri="{FF2B5EF4-FFF2-40B4-BE49-F238E27FC236}">
                <a16:creationId xmlns:a16="http://schemas.microsoft.com/office/drawing/2014/main" id="{A2CAD004-4C90-4261-AD44-61D1C953D5BA}"/>
              </a:ext>
            </a:extLst>
          </p:cNvPr>
          <p:cNvSpPr txBox="1"/>
          <p:nvPr/>
        </p:nvSpPr>
        <p:spPr>
          <a:xfrm>
            <a:off x="1861468" y="3278041"/>
            <a:ext cx="7408262" cy="461665"/>
          </a:xfrm>
          <a:prstGeom prst="rect">
            <a:avLst/>
          </a:prstGeom>
          <a:noFill/>
        </p:spPr>
        <p:txBody>
          <a:bodyPr wrap="square" rtlCol="0">
            <a:spAutoFit/>
          </a:bodyPr>
          <a:lstStyle/>
          <a:p>
            <a:pPr defTabSz="1219020"/>
            <a:r>
              <a:rPr lang="en-US" altLang="zh-CN" sz="2400" dirty="0">
                <a:solidFill>
                  <a:srgbClr val="4F4D50"/>
                </a:solidFill>
                <a:latin typeface="方正黑体简体" panose="02010601030101010101" pitchFamily="2" charset="-122"/>
                <a:ea typeface="方正黑体简体" panose="02010601030101010101" pitchFamily="2" charset="-122"/>
                <a:cs typeface="+mn-ea"/>
                <a:sym typeface="+mn-lt"/>
              </a:rPr>
              <a:t>Stepwise</a:t>
            </a:r>
            <a:r>
              <a:rPr lang="zh-CN" altLang="en-US" sz="2400" dirty="0">
                <a:solidFill>
                  <a:srgbClr val="4F4D50"/>
                </a:solidFill>
                <a:latin typeface="方正黑体简体" panose="02010601030101010101" pitchFamily="2" charset="-122"/>
                <a:ea typeface="方正黑体简体" panose="02010601030101010101" pitchFamily="2" charset="-122"/>
                <a:cs typeface="+mn-ea"/>
                <a:sym typeface="+mn-lt"/>
              </a:rPr>
              <a:t> </a:t>
            </a:r>
            <a:r>
              <a:rPr lang="en-US" altLang="zh-CN" sz="2400" dirty="0">
                <a:solidFill>
                  <a:srgbClr val="4F4D50"/>
                </a:solidFill>
                <a:latin typeface="方正黑体简体" panose="02010601030101010101" pitchFamily="2" charset="-122"/>
                <a:ea typeface="方正黑体简体" panose="02010601030101010101" pitchFamily="2" charset="-122"/>
                <a:cs typeface="+mn-ea"/>
                <a:sym typeface="+mn-lt"/>
              </a:rPr>
              <a:t>Regression-Forward</a:t>
            </a:r>
            <a:r>
              <a:rPr lang="zh-CN" altLang="en-US" sz="2400" dirty="0">
                <a:solidFill>
                  <a:srgbClr val="4F4D50"/>
                </a:solidFill>
                <a:latin typeface="方正黑体简体" panose="02010601030101010101" pitchFamily="2" charset="-122"/>
                <a:ea typeface="方正黑体简体" panose="02010601030101010101" pitchFamily="2" charset="-122"/>
                <a:cs typeface="+mn-ea"/>
                <a:sym typeface="+mn-lt"/>
              </a:rPr>
              <a:t> </a:t>
            </a:r>
            <a:r>
              <a:rPr lang="en-US" altLang="zh-CN" sz="2400" dirty="0">
                <a:solidFill>
                  <a:srgbClr val="4F4D50"/>
                </a:solidFill>
                <a:latin typeface="方正黑体简体" panose="02010601030101010101" pitchFamily="2" charset="-122"/>
                <a:ea typeface="方正黑体简体" panose="02010601030101010101" pitchFamily="2" charset="-122"/>
                <a:cs typeface="+mn-ea"/>
                <a:sym typeface="+mn-lt"/>
              </a:rPr>
              <a:t>Selection</a:t>
            </a:r>
          </a:p>
        </p:txBody>
      </p:sp>
      <p:pic>
        <p:nvPicPr>
          <p:cNvPr id="30" name="图片 29">
            <a:extLst>
              <a:ext uri="{FF2B5EF4-FFF2-40B4-BE49-F238E27FC236}">
                <a16:creationId xmlns:a16="http://schemas.microsoft.com/office/drawing/2014/main" id="{61AE8FB4-B5A4-4683-BA77-67E40F452FB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73436" y="3364424"/>
            <a:ext cx="288032" cy="288032"/>
          </a:xfrm>
          <a:prstGeom prst="rect">
            <a:avLst/>
          </a:prstGeom>
        </p:spPr>
      </p:pic>
      <p:sp>
        <p:nvSpPr>
          <p:cNvPr id="31" name="TextBox 7">
            <a:extLst>
              <a:ext uri="{FF2B5EF4-FFF2-40B4-BE49-F238E27FC236}">
                <a16:creationId xmlns:a16="http://schemas.microsoft.com/office/drawing/2014/main" id="{BF1D8FD4-C416-4041-AD1E-0311D0CF834B}"/>
              </a:ext>
            </a:extLst>
          </p:cNvPr>
          <p:cNvSpPr txBox="1"/>
          <p:nvPr/>
        </p:nvSpPr>
        <p:spPr>
          <a:xfrm>
            <a:off x="1871530" y="4416942"/>
            <a:ext cx="7843969" cy="461665"/>
          </a:xfrm>
          <a:prstGeom prst="rect">
            <a:avLst/>
          </a:prstGeom>
          <a:noFill/>
        </p:spPr>
        <p:txBody>
          <a:bodyPr wrap="square" rtlCol="0">
            <a:spAutoFit/>
          </a:bodyPr>
          <a:lstStyle>
            <a:defPPr>
              <a:defRPr lang="zh-CN"/>
            </a:defPPr>
            <a:lvl1pPr defTabSz="1219020">
              <a:defRPr sz="2400">
                <a:solidFill>
                  <a:srgbClr val="4F4D50"/>
                </a:solidFill>
                <a:latin typeface="方正黑体简体" panose="02010601030101010101" pitchFamily="2" charset="-122"/>
                <a:ea typeface="方正黑体简体" panose="02010601030101010101" pitchFamily="2" charset="-122"/>
                <a:cs typeface="+mn-ea"/>
              </a:defRPr>
            </a:lvl1pPr>
          </a:lstStyle>
          <a:p>
            <a:r>
              <a:rPr lang="en-US" altLang="zh-CN" dirty="0">
                <a:sym typeface="+mn-lt"/>
              </a:rPr>
              <a:t>Stepwise</a:t>
            </a:r>
            <a:r>
              <a:rPr lang="zh-CN" altLang="en-US" dirty="0">
                <a:sym typeface="+mn-lt"/>
              </a:rPr>
              <a:t> </a:t>
            </a:r>
            <a:r>
              <a:rPr lang="en-US" altLang="zh-CN" dirty="0">
                <a:sym typeface="+mn-lt"/>
              </a:rPr>
              <a:t>Regression-Backward</a:t>
            </a:r>
            <a:r>
              <a:rPr lang="zh-CN" altLang="en-US" dirty="0">
                <a:sym typeface="+mn-lt"/>
              </a:rPr>
              <a:t> </a:t>
            </a:r>
            <a:r>
              <a:rPr lang="en-US" altLang="zh-CN" dirty="0">
                <a:sym typeface="+mn-lt"/>
              </a:rPr>
              <a:t>Elimination</a:t>
            </a:r>
          </a:p>
        </p:txBody>
      </p:sp>
      <p:pic>
        <p:nvPicPr>
          <p:cNvPr id="33" name="图片 32">
            <a:extLst>
              <a:ext uri="{FF2B5EF4-FFF2-40B4-BE49-F238E27FC236}">
                <a16:creationId xmlns:a16="http://schemas.microsoft.com/office/drawing/2014/main" id="{7442C2A2-23C5-4F31-A03E-4AD58309A87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79008" y="4502891"/>
            <a:ext cx="288032" cy="288032"/>
          </a:xfrm>
          <a:prstGeom prst="rect">
            <a:avLst/>
          </a:prstGeom>
        </p:spPr>
      </p:pic>
    </p:spTree>
    <p:extLst>
      <p:ext uri="{BB962C8B-B14F-4D97-AF65-F5344CB8AC3E}">
        <p14:creationId xmlns:p14="http://schemas.microsoft.com/office/powerpoint/2010/main" val="2868020369"/>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300" fill="hold"/>
                                        <p:tgtEl>
                                          <p:spTgt spid="2"/>
                                        </p:tgtEl>
                                        <p:attrNameLst>
                                          <p:attrName>ppt_x</p:attrName>
                                        </p:attrNameLst>
                                      </p:cBhvr>
                                      <p:tavLst>
                                        <p:tav tm="0">
                                          <p:val>
                                            <p:strVal val="0-#ppt_w/2"/>
                                          </p:val>
                                        </p:tav>
                                        <p:tav tm="100000">
                                          <p:val>
                                            <p:strVal val="#ppt_x"/>
                                          </p:val>
                                        </p:tav>
                                      </p:tavLst>
                                    </p:anim>
                                    <p:anim calcmode="lin" valueType="num">
                                      <p:cBhvr additive="base">
                                        <p:cTn id="8" dur="3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300"/>
                                  </p:stCondLst>
                                  <p:childTnLst>
                                    <p:set>
                                      <p:cBhvr>
                                        <p:cTn id="10" dur="1" fill="hold">
                                          <p:stCondLst>
                                            <p:cond delay="0"/>
                                          </p:stCondLst>
                                        </p:cTn>
                                        <p:tgtEl>
                                          <p:spTgt spid="46"/>
                                        </p:tgtEl>
                                        <p:attrNameLst>
                                          <p:attrName>style.visibility</p:attrName>
                                        </p:attrNameLst>
                                      </p:cBhvr>
                                      <p:to>
                                        <p:strVal val="visible"/>
                                      </p:to>
                                    </p:set>
                                    <p:anim calcmode="lin" valueType="num">
                                      <p:cBhvr additive="base">
                                        <p:cTn id="11" dur="300" fill="hold"/>
                                        <p:tgtEl>
                                          <p:spTgt spid="46"/>
                                        </p:tgtEl>
                                        <p:attrNameLst>
                                          <p:attrName>ppt_x</p:attrName>
                                        </p:attrNameLst>
                                      </p:cBhvr>
                                      <p:tavLst>
                                        <p:tav tm="0">
                                          <p:val>
                                            <p:strVal val="0-#ppt_w/2"/>
                                          </p:val>
                                        </p:tav>
                                        <p:tav tm="100000">
                                          <p:val>
                                            <p:strVal val="#ppt_x"/>
                                          </p:val>
                                        </p:tav>
                                      </p:tavLst>
                                    </p:anim>
                                    <p:anim calcmode="lin" valueType="num">
                                      <p:cBhvr additive="base">
                                        <p:cTn id="12" dur="300" fill="hold"/>
                                        <p:tgtEl>
                                          <p:spTgt spid="4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AB57C0F8-B204-4584-AB17-3A4B9892388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492653" y="536291"/>
            <a:ext cx="60959" cy="286504"/>
          </a:xfrm>
          <a:prstGeom prst="rect">
            <a:avLst/>
          </a:prstGeom>
        </p:spPr>
      </p:pic>
      <p:sp>
        <p:nvSpPr>
          <p:cNvPr id="18" name="TextBox 7">
            <a:extLst>
              <a:ext uri="{FF2B5EF4-FFF2-40B4-BE49-F238E27FC236}">
                <a16:creationId xmlns:a16="http://schemas.microsoft.com/office/drawing/2014/main" id="{8DE6CD62-A5CF-42EF-B6BB-0447C20B7252}"/>
              </a:ext>
            </a:extLst>
          </p:cNvPr>
          <p:cNvSpPr txBox="1"/>
          <p:nvPr/>
        </p:nvSpPr>
        <p:spPr>
          <a:xfrm>
            <a:off x="1364155" y="1122277"/>
            <a:ext cx="2930482" cy="523220"/>
          </a:xfrm>
          <a:prstGeom prst="rect">
            <a:avLst/>
          </a:prstGeom>
          <a:noFill/>
        </p:spPr>
        <p:txBody>
          <a:bodyPr wrap="none" rtlCol="0">
            <a:spAutoFit/>
          </a:bodyPr>
          <a:lstStyle/>
          <a:p>
            <a:pPr defTabSz="1219020"/>
            <a:r>
              <a:rPr lang="en-US" altLang="zh-CN" sz="2800" b="1" dirty="0">
                <a:solidFill>
                  <a:srgbClr val="4F4D50"/>
                </a:solidFill>
                <a:latin typeface="方正黑体简体" panose="02010601030101010101" pitchFamily="2" charset="-122"/>
                <a:ea typeface="方正黑体简体" panose="02010601030101010101" pitchFamily="2" charset="-122"/>
                <a:cs typeface="+mn-ea"/>
                <a:sym typeface="+mn-lt"/>
              </a:rPr>
              <a:t>Random</a:t>
            </a:r>
            <a:r>
              <a:rPr lang="zh-CN" altLang="en-US" sz="2800" b="1" dirty="0">
                <a:solidFill>
                  <a:srgbClr val="4F4D50"/>
                </a:solidFill>
                <a:latin typeface="方正黑体简体" panose="02010601030101010101" pitchFamily="2" charset="-122"/>
                <a:ea typeface="方正黑体简体" panose="02010601030101010101" pitchFamily="2" charset="-122"/>
                <a:cs typeface="+mn-ea"/>
                <a:sym typeface="+mn-lt"/>
              </a:rPr>
              <a:t> </a:t>
            </a:r>
            <a:r>
              <a:rPr lang="en-US" altLang="zh-CN" sz="2800" b="1" dirty="0">
                <a:solidFill>
                  <a:srgbClr val="4F4D50"/>
                </a:solidFill>
                <a:latin typeface="方正黑体简体" panose="02010601030101010101" pitchFamily="2" charset="-122"/>
                <a:ea typeface="方正黑体简体" panose="02010601030101010101" pitchFamily="2" charset="-122"/>
                <a:cs typeface="+mn-ea"/>
                <a:sym typeface="+mn-lt"/>
              </a:rPr>
              <a:t>Forest</a:t>
            </a:r>
          </a:p>
        </p:txBody>
      </p:sp>
      <p:sp>
        <p:nvSpPr>
          <p:cNvPr id="19" name="文本框 18">
            <a:extLst>
              <a:ext uri="{FF2B5EF4-FFF2-40B4-BE49-F238E27FC236}">
                <a16:creationId xmlns:a16="http://schemas.microsoft.com/office/drawing/2014/main" id="{503E0C68-DA60-417A-94AF-3E2A39D1D51A}"/>
              </a:ext>
            </a:extLst>
          </p:cNvPr>
          <p:cNvSpPr txBox="1"/>
          <p:nvPr/>
        </p:nvSpPr>
        <p:spPr>
          <a:xfrm>
            <a:off x="1268144" y="2417485"/>
            <a:ext cx="2349144" cy="504818"/>
          </a:xfrm>
          <a:prstGeom prst="rect">
            <a:avLst/>
          </a:prstGeom>
          <a:noFill/>
          <a:ln>
            <a:solidFill>
              <a:schemeClr val="accent1"/>
            </a:solidFill>
          </a:ln>
        </p:spPr>
        <p:txBody>
          <a:bodyPr wrap="square" rtlCol="0">
            <a:spAutoFit/>
          </a:bodyPr>
          <a:lstStyle/>
          <a:p>
            <a:pPr algn="ctr" defTabSz="1219020">
              <a:lnSpc>
                <a:spcPct val="150000"/>
              </a:lnSpc>
            </a:pPr>
            <a:r>
              <a:rPr lang="en-US" altLang="zh-CN" sz="2000" dirty="0">
                <a:ea typeface="方正黑体简体" panose="02010601030101010101"/>
              </a:rPr>
              <a:t>Feature Important</a:t>
            </a:r>
            <a:r>
              <a:rPr lang="zh-CN" altLang="en-US" sz="2000" dirty="0">
                <a:ea typeface="方正黑体简体" panose="02010601030101010101"/>
              </a:rPr>
              <a:t> ？</a:t>
            </a:r>
            <a:endParaRPr lang="zh-CN" altLang="en-US" sz="2000" dirty="0">
              <a:solidFill>
                <a:srgbClr val="686769"/>
              </a:solidFill>
              <a:latin typeface="方正黑体简体" panose="02010601030101010101" pitchFamily="2" charset="-122"/>
              <a:ea typeface="方正黑体简体" panose="02010601030101010101"/>
              <a:cs typeface="+mn-ea"/>
              <a:sym typeface="+mn-lt"/>
            </a:endParaRPr>
          </a:p>
        </p:txBody>
      </p:sp>
      <p:sp>
        <p:nvSpPr>
          <p:cNvPr id="5" name="矩形 4"/>
          <p:cNvSpPr/>
          <p:nvPr/>
        </p:nvSpPr>
        <p:spPr>
          <a:xfrm>
            <a:off x="1172134" y="1287877"/>
            <a:ext cx="192021" cy="192021"/>
          </a:xfrm>
          <a:prstGeom prst="rect">
            <a:avLst/>
          </a:prstGeom>
          <a:solidFill>
            <a:srgbClr val="4F4D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020"/>
            <a:endParaRPr lang="zh-CN" altLang="en-US" sz="2400">
              <a:solidFill>
                <a:prstClr val="white"/>
              </a:solidFill>
            </a:endParaRPr>
          </a:p>
        </p:txBody>
      </p:sp>
      <p:sp>
        <p:nvSpPr>
          <p:cNvPr id="25" name="TextBox 6">
            <a:extLst>
              <a:ext uri="{FF2B5EF4-FFF2-40B4-BE49-F238E27FC236}">
                <a16:creationId xmlns:a16="http://schemas.microsoft.com/office/drawing/2014/main" id="{5E9882A5-3B04-544F-9D2D-17EFC3319A7E}"/>
              </a:ext>
            </a:extLst>
          </p:cNvPr>
          <p:cNvSpPr txBox="1"/>
          <p:nvPr/>
        </p:nvSpPr>
        <p:spPr>
          <a:xfrm>
            <a:off x="567680" y="428160"/>
            <a:ext cx="4852739" cy="461665"/>
          </a:xfrm>
          <a:prstGeom prst="rect">
            <a:avLst/>
          </a:prstGeom>
          <a:noFill/>
        </p:spPr>
        <p:txBody>
          <a:bodyPr wrap="none" rtlCol="0">
            <a:spAutoFit/>
          </a:bodyPr>
          <a:lstStyle/>
          <a:p>
            <a:pPr defTabSz="1219020"/>
            <a:r>
              <a:rPr lang="en-US" altLang="zh-CN" sz="2400" dirty="0">
                <a:solidFill>
                  <a:schemeClr val="accent6">
                    <a:lumMod val="60000"/>
                    <a:lumOff val="40000"/>
                  </a:schemeClr>
                </a:solidFill>
                <a:latin typeface="方正黑体简体" panose="02010601030101010101" pitchFamily="2" charset="-122"/>
                <a:ea typeface="方正黑体简体" panose="02010601030101010101" pitchFamily="2" charset="-122"/>
                <a:cs typeface="+mn-ea"/>
                <a:sym typeface="+mn-lt"/>
              </a:rPr>
              <a:t>CHAPTER 3.1-Variable</a:t>
            </a:r>
            <a:r>
              <a:rPr lang="zh-CN" altLang="en-US" sz="2400" dirty="0">
                <a:solidFill>
                  <a:schemeClr val="accent6">
                    <a:lumMod val="60000"/>
                    <a:lumOff val="40000"/>
                  </a:schemeClr>
                </a:solidFill>
                <a:latin typeface="方正黑体简体" panose="02010601030101010101" pitchFamily="2" charset="-122"/>
                <a:ea typeface="方正黑体简体" panose="02010601030101010101" pitchFamily="2" charset="-122"/>
                <a:cs typeface="+mn-ea"/>
                <a:sym typeface="+mn-lt"/>
              </a:rPr>
              <a:t> </a:t>
            </a:r>
            <a:r>
              <a:rPr lang="en-US" altLang="zh-CN" sz="2400" dirty="0">
                <a:solidFill>
                  <a:schemeClr val="accent6">
                    <a:lumMod val="60000"/>
                    <a:lumOff val="40000"/>
                  </a:schemeClr>
                </a:solidFill>
                <a:latin typeface="方正黑体简体" panose="02010601030101010101" pitchFamily="2" charset="-122"/>
                <a:ea typeface="方正黑体简体" panose="02010601030101010101" pitchFamily="2" charset="-122"/>
                <a:cs typeface="+mn-ea"/>
                <a:sym typeface="+mn-lt"/>
              </a:rPr>
              <a:t>Selection</a:t>
            </a:r>
            <a:endParaRPr lang="zh-CN" altLang="en-US" sz="2400" dirty="0">
              <a:solidFill>
                <a:schemeClr val="accent6">
                  <a:lumMod val="60000"/>
                  <a:lumOff val="40000"/>
                </a:schemeClr>
              </a:solidFill>
              <a:latin typeface="方正黑体简体" panose="02010601030101010101" pitchFamily="2" charset="-122"/>
              <a:ea typeface="方正黑体简体" panose="02010601030101010101" pitchFamily="2" charset="-122"/>
              <a:cs typeface="+mn-ea"/>
              <a:sym typeface="+mn-lt"/>
            </a:endParaRPr>
          </a:p>
        </p:txBody>
      </p:sp>
      <p:sp>
        <p:nvSpPr>
          <p:cNvPr id="10" name="文本框 9">
            <a:extLst>
              <a:ext uri="{FF2B5EF4-FFF2-40B4-BE49-F238E27FC236}">
                <a16:creationId xmlns:a16="http://schemas.microsoft.com/office/drawing/2014/main" id="{17C15DC4-9C7F-E74E-932D-F3F9A21A1D1F}"/>
              </a:ext>
            </a:extLst>
          </p:cNvPr>
          <p:cNvSpPr txBox="1"/>
          <p:nvPr/>
        </p:nvSpPr>
        <p:spPr>
          <a:xfrm>
            <a:off x="4971986" y="2417485"/>
            <a:ext cx="2125189" cy="504818"/>
          </a:xfrm>
          <a:prstGeom prst="rect">
            <a:avLst/>
          </a:prstGeom>
          <a:noFill/>
          <a:ln>
            <a:solidFill>
              <a:schemeClr val="accent1"/>
            </a:solidFill>
          </a:ln>
        </p:spPr>
        <p:txBody>
          <a:bodyPr wrap="square" rtlCol="0">
            <a:spAutoFit/>
          </a:bodyPr>
          <a:lstStyle/>
          <a:p>
            <a:pPr algn="ctr" defTabSz="1219020">
              <a:lnSpc>
                <a:spcPct val="150000"/>
              </a:lnSpc>
            </a:pPr>
            <a:r>
              <a:rPr lang="en-US" altLang="zh-CN" sz="2000" dirty="0">
                <a:ea typeface="方正黑体简体" panose="02010601030101010101"/>
                <a:sym typeface="+mn-lt"/>
              </a:rPr>
              <a:t>Introduce</a:t>
            </a:r>
            <a:r>
              <a:rPr lang="zh-CN" altLang="en-US" sz="2000" dirty="0">
                <a:solidFill>
                  <a:srgbClr val="686769"/>
                </a:solidFill>
                <a:latin typeface="方正黑体简体" panose="02010601030101010101" pitchFamily="2" charset="-122"/>
                <a:ea typeface="方正黑体简体" panose="02010601030101010101"/>
                <a:cs typeface="+mn-ea"/>
                <a:sym typeface="+mn-lt"/>
              </a:rPr>
              <a:t> </a:t>
            </a:r>
            <a:r>
              <a:rPr lang="en-US" altLang="zh-CN" sz="2000" dirty="0">
                <a:ea typeface="方正黑体简体" panose="02010601030101010101"/>
                <a:sym typeface="+mn-lt"/>
              </a:rPr>
              <a:t>Noise</a:t>
            </a:r>
            <a:endParaRPr lang="zh-CN" altLang="en-US" sz="2000" dirty="0">
              <a:ea typeface="方正黑体简体" panose="02010601030101010101"/>
              <a:sym typeface="+mn-lt"/>
            </a:endParaRPr>
          </a:p>
        </p:txBody>
      </p:sp>
      <p:sp>
        <p:nvSpPr>
          <p:cNvPr id="11" name="文本框 10">
            <a:extLst>
              <a:ext uri="{FF2B5EF4-FFF2-40B4-BE49-F238E27FC236}">
                <a16:creationId xmlns:a16="http://schemas.microsoft.com/office/drawing/2014/main" id="{90A79EBB-25C1-CB48-AEA9-9746EBD23421}"/>
              </a:ext>
            </a:extLst>
          </p:cNvPr>
          <p:cNvSpPr txBox="1"/>
          <p:nvPr/>
        </p:nvSpPr>
        <p:spPr>
          <a:xfrm>
            <a:off x="8574714" y="2417485"/>
            <a:ext cx="2544000" cy="504818"/>
          </a:xfrm>
          <a:prstGeom prst="rect">
            <a:avLst/>
          </a:prstGeom>
          <a:noFill/>
          <a:ln>
            <a:solidFill>
              <a:schemeClr val="accent1"/>
            </a:solidFill>
          </a:ln>
        </p:spPr>
        <p:txBody>
          <a:bodyPr wrap="square" rtlCol="0">
            <a:spAutoFit/>
          </a:bodyPr>
          <a:lstStyle/>
          <a:p>
            <a:pPr algn="ctr" defTabSz="1219020">
              <a:lnSpc>
                <a:spcPct val="150000"/>
              </a:lnSpc>
            </a:pPr>
            <a:r>
              <a:rPr lang="en-US" altLang="zh-CN" sz="2000" dirty="0">
                <a:ea typeface="方正黑体简体" panose="02010601030101010101"/>
              </a:rPr>
              <a:t>Model</a:t>
            </a:r>
            <a:r>
              <a:rPr lang="zh-CN" altLang="en-US" sz="2000" dirty="0">
                <a:ea typeface="方正黑体简体" panose="02010601030101010101"/>
              </a:rPr>
              <a:t> </a:t>
            </a:r>
            <a:r>
              <a:rPr lang="en-US" altLang="zh-CN" sz="2000" dirty="0">
                <a:ea typeface="方正黑体简体" panose="02010601030101010101"/>
              </a:rPr>
              <a:t>Performance</a:t>
            </a:r>
            <a:endParaRPr lang="zh-CN" altLang="en-US" sz="2000" dirty="0">
              <a:solidFill>
                <a:srgbClr val="686769"/>
              </a:solidFill>
              <a:latin typeface="方正黑体简体" panose="02010601030101010101" pitchFamily="2" charset="-122"/>
              <a:ea typeface="方正黑体简体" panose="02010601030101010101"/>
              <a:cs typeface="+mn-ea"/>
              <a:sym typeface="+mn-lt"/>
            </a:endParaRPr>
          </a:p>
        </p:txBody>
      </p:sp>
      <p:cxnSp>
        <p:nvCxnSpPr>
          <p:cNvPr id="6" name="直线箭头连接符 5">
            <a:extLst>
              <a:ext uri="{FF2B5EF4-FFF2-40B4-BE49-F238E27FC236}">
                <a16:creationId xmlns:a16="http://schemas.microsoft.com/office/drawing/2014/main" id="{C2993E48-1111-9F41-9E19-4DBA53E89A89}"/>
              </a:ext>
            </a:extLst>
          </p:cNvPr>
          <p:cNvCxnSpPr/>
          <p:nvPr/>
        </p:nvCxnSpPr>
        <p:spPr>
          <a:xfrm>
            <a:off x="3795791" y="2703614"/>
            <a:ext cx="997692"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5" name="直线箭头连接符 14">
            <a:extLst>
              <a:ext uri="{FF2B5EF4-FFF2-40B4-BE49-F238E27FC236}">
                <a16:creationId xmlns:a16="http://schemas.microsoft.com/office/drawing/2014/main" id="{647093EF-7B32-E049-B502-04AC7A2FEB85}"/>
              </a:ext>
            </a:extLst>
          </p:cNvPr>
          <p:cNvCxnSpPr/>
          <p:nvPr/>
        </p:nvCxnSpPr>
        <p:spPr>
          <a:xfrm>
            <a:off x="7379715" y="2703614"/>
            <a:ext cx="997692"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3" name="文本框 2">
            <a:extLst>
              <a:ext uri="{FF2B5EF4-FFF2-40B4-BE49-F238E27FC236}">
                <a16:creationId xmlns:a16="http://schemas.microsoft.com/office/drawing/2014/main" id="{40066C83-0024-5E4C-A408-5A0AC2561CCD}"/>
              </a:ext>
            </a:extLst>
          </p:cNvPr>
          <p:cNvSpPr txBox="1"/>
          <p:nvPr/>
        </p:nvSpPr>
        <p:spPr>
          <a:xfrm>
            <a:off x="1457258" y="3230362"/>
            <a:ext cx="9077017" cy="2823850"/>
          </a:xfrm>
          <a:prstGeom prst="rect">
            <a:avLst/>
          </a:prstGeom>
          <a:noFill/>
        </p:spPr>
        <p:txBody>
          <a:bodyPr wrap="square" rtlCol="0">
            <a:spAutoFit/>
          </a:bodyPr>
          <a:lstStyle/>
          <a:p>
            <a:pPr>
              <a:lnSpc>
                <a:spcPct val="150000"/>
              </a:lnSpc>
            </a:pPr>
            <a:r>
              <a:rPr kumimoji="1" lang="en-US" altLang="zh-CN" sz="2000" dirty="0">
                <a:latin typeface="Times" pitchFamily="2" charset="0"/>
              </a:rPr>
              <a:t>•</a:t>
            </a:r>
            <a:r>
              <a:rPr kumimoji="1" lang="zh-CN" altLang="en-US" sz="2000" dirty="0">
                <a:latin typeface="Times" pitchFamily="2" charset="0"/>
              </a:rPr>
              <a:t>  </a:t>
            </a:r>
            <a:r>
              <a:rPr kumimoji="1" lang="en-US" altLang="zh-CN" sz="2000" dirty="0">
                <a:latin typeface="Times" pitchFamily="2" charset="0"/>
              </a:rPr>
              <a:t>I</a:t>
            </a:r>
            <a:r>
              <a:rPr kumimoji="1" lang="en" altLang="zh-CN" sz="2000" dirty="0">
                <a:latin typeface="Times" pitchFamily="2" charset="0"/>
              </a:rPr>
              <a:t>f a feature of the model is </a:t>
            </a:r>
            <a:r>
              <a:rPr kumimoji="1" lang="en" altLang="zh-CN" sz="2000" u="sng" dirty="0">
                <a:solidFill>
                  <a:srgbClr val="FF0000"/>
                </a:solidFill>
                <a:latin typeface="Times" pitchFamily="2" charset="0"/>
              </a:rPr>
              <a:t>significant</a:t>
            </a:r>
            <a:r>
              <a:rPr kumimoji="1" lang="en" altLang="zh-CN" sz="2000" dirty="0">
                <a:latin typeface="Times" pitchFamily="2" charset="0"/>
              </a:rPr>
              <a:t>, when </a:t>
            </a:r>
            <a:r>
              <a:rPr kumimoji="1" lang="en" altLang="zh-CN" sz="2000" u="sng" dirty="0">
                <a:latin typeface="Times" pitchFamily="2" charset="0"/>
              </a:rPr>
              <a:t>introducing a certain amount of noise </a:t>
            </a:r>
            <a:r>
              <a:rPr kumimoji="1" lang="en" altLang="zh-CN" sz="2000" dirty="0">
                <a:latin typeface="Times" pitchFamily="2" charset="0"/>
              </a:rPr>
              <a:t>into the data distribution of this feature and then </a:t>
            </a:r>
            <a:r>
              <a:rPr kumimoji="1" lang="en" altLang="zh-CN" sz="2000" u="sng" dirty="0">
                <a:latin typeface="Times" pitchFamily="2" charset="0"/>
              </a:rPr>
              <a:t>doing Random Forest training </a:t>
            </a:r>
            <a:r>
              <a:rPr kumimoji="1" lang="en" altLang="zh-CN" sz="2000" dirty="0">
                <a:latin typeface="Times" pitchFamily="2" charset="0"/>
              </a:rPr>
              <a:t>with the </a:t>
            </a:r>
            <a:r>
              <a:rPr kumimoji="1" lang="en" altLang="zh-CN" sz="2000" u="sng" dirty="0">
                <a:latin typeface="Times" pitchFamily="2" charset="0"/>
              </a:rPr>
              <a:t>changed data</a:t>
            </a:r>
            <a:r>
              <a:rPr kumimoji="1" lang="en" altLang="zh-CN" sz="2000" dirty="0">
                <a:latin typeface="Times" pitchFamily="2" charset="0"/>
              </a:rPr>
              <a:t>, the performance of the model will get significantly </a:t>
            </a:r>
            <a:r>
              <a:rPr kumimoji="1" lang="en" altLang="zh-CN" sz="2000" u="sng" dirty="0">
                <a:latin typeface="Times" pitchFamily="2" charset="0"/>
              </a:rPr>
              <a:t>worse</a:t>
            </a:r>
            <a:r>
              <a:rPr kumimoji="1" lang="en" altLang="zh-CN" sz="2000" dirty="0">
                <a:latin typeface="Times" pitchFamily="2" charset="0"/>
              </a:rPr>
              <a:t>.</a:t>
            </a:r>
          </a:p>
          <a:p>
            <a:pPr>
              <a:lnSpc>
                <a:spcPct val="150000"/>
              </a:lnSpc>
            </a:pPr>
            <a:endParaRPr kumimoji="1" lang="en" altLang="zh-CN" sz="2000" dirty="0">
              <a:latin typeface="Times" pitchFamily="2" charset="0"/>
            </a:endParaRPr>
          </a:p>
          <a:p>
            <a:pPr>
              <a:lnSpc>
                <a:spcPct val="150000"/>
              </a:lnSpc>
            </a:pPr>
            <a:r>
              <a:rPr kumimoji="1" lang="en-US" altLang="zh-CN" sz="2000" dirty="0">
                <a:latin typeface="Times" pitchFamily="2" charset="0"/>
              </a:rPr>
              <a:t>•</a:t>
            </a:r>
            <a:r>
              <a:rPr kumimoji="1" lang="zh-CN" altLang="en-US" sz="2000" dirty="0">
                <a:latin typeface="Times" pitchFamily="2" charset="0"/>
              </a:rPr>
              <a:t>  </a:t>
            </a:r>
            <a:r>
              <a:rPr kumimoji="1" lang="en" altLang="zh-CN" sz="2000" dirty="0">
                <a:latin typeface="Times" pitchFamily="2" charset="0"/>
              </a:rPr>
              <a:t>Conversely, if the feature </a:t>
            </a:r>
            <a:r>
              <a:rPr kumimoji="1" lang="en" altLang="zh-CN" sz="2000" u="sng" dirty="0">
                <a:solidFill>
                  <a:srgbClr val="FF0000"/>
                </a:solidFill>
                <a:latin typeface="Times" pitchFamily="2" charset="0"/>
              </a:rPr>
              <a:t>is not significant</a:t>
            </a:r>
            <a:r>
              <a:rPr kumimoji="1" lang="en" altLang="zh-CN" sz="2000" dirty="0">
                <a:latin typeface="Times" pitchFamily="2" charset="0"/>
              </a:rPr>
              <a:t>, the performance of the model after retraining </a:t>
            </a:r>
            <a:r>
              <a:rPr kumimoji="1" lang="en" altLang="zh-CN" sz="2000" u="sng" dirty="0">
                <a:latin typeface="Times" pitchFamily="2" charset="0"/>
              </a:rPr>
              <a:t>will not change too much</a:t>
            </a:r>
            <a:r>
              <a:rPr kumimoji="1" lang="en" altLang="zh-CN" sz="2000" dirty="0">
                <a:latin typeface="Times" pitchFamily="2" charset="0"/>
              </a:rPr>
              <a:t>. </a:t>
            </a:r>
            <a:endParaRPr kumimoji="1" lang="zh-CN" altLang="en-US" sz="2000" dirty="0">
              <a:latin typeface="Times" pitchFamily="2" charset="0"/>
            </a:endParaRPr>
          </a:p>
        </p:txBody>
      </p:sp>
      <p:sp>
        <p:nvSpPr>
          <p:cNvPr id="4" name="文本框 3">
            <a:extLst>
              <a:ext uri="{FF2B5EF4-FFF2-40B4-BE49-F238E27FC236}">
                <a16:creationId xmlns:a16="http://schemas.microsoft.com/office/drawing/2014/main" id="{AD61F535-2408-B04A-B3E3-07BC7A3DC6FF}"/>
              </a:ext>
            </a:extLst>
          </p:cNvPr>
          <p:cNvSpPr txBox="1"/>
          <p:nvPr/>
        </p:nvSpPr>
        <p:spPr>
          <a:xfrm>
            <a:off x="1457258" y="1807535"/>
            <a:ext cx="5592128" cy="400110"/>
          </a:xfrm>
          <a:prstGeom prst="rect">
            <a:avLst/>
          </a:prstGeom>
          <a:noFill/>
        </p:spPr>
        <p:txBody>
          <a:bodyPr wrap="square" rtlCol="0">
            <a:spAutoFit/>
          </a:bodyPr>
          <a:lstStyle/>
          <a:p>
            <a:r>
              <a:rPr kumimoji="1" lang="en-US" altLang="zh-CN" sz="2000" b="1" dirty="0">
                <a:solidFill>
                  <a:schemeClr val="tx2"/>
                </a:solidFill>
                <a:latin typeface="Times" pitchFamily="2" charset="0"/>
              </a:rPr>
              <a:t>A brief introduction of Random Forest</a:t>
            </a:r>
            <a:r>
              <a:rPr kumimoji="1" lang="zh-CN" altLang="en-US" sz="2000" b="1" dirty="0">
                <a:solidFill>
                  <a:schemeClr val="tx2"/>
                </a:solidFill>
                <a:latin typeface="Times" pitchFamily="2" charset="0"/>
              </a:rPr>
              <a:t>：</a:t>
            </a:r>
          </a:p>
        </p:txBody>
      </p:sp>
    </p:spTree>
    <p:extLst>
      <p:ext uri="{BB962C8B-B14F-4D97-AF65-F5344CB8AC3E}">
        <p14:creationId xmlns:p14="http://schemas.microsoft.com/office/powerpoint/2010/main" val="1521548781"/>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300" fill="hold"/>
                                        <p:tgtEl>
                                          <p:spTgt spid="2"/>
                                        </p:tgtEl>
                                        <p:attrNameLst>
                                          <p:attrName>ppt_x</p:attrName>
                                        </p:attrNameLst>
                                      </p:cBhvr>
                                      <p:tavLst>
                                        <p:tav tm="0">
                                          <p:val>
                                            <p:strVal val="0-#ppt_w/2"/>
                                          </p:val>
                                        </p:tav>
                                        <p:tav tm="100000">
                                          <p:val>
                                            <p:strVal val="#ppt_x"/>
                                          </p:val>
                                        </p:tav>
                                      </p:tavLst>
                                    </p:anim>
                                    <p:anim calcmode="lin" valueType="num">
                                      <p:cBhvr additive="base">
                                        <p:cTn id="8" dur="3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300"/>
                                  </p:stCondLst>
                                  <p:childTnLst>
                                    <p:set>
                                      <p:cBhvr>
                                        <p:cTn id="10" dur="1" fill="hold">
                                          <p:stCondLst>
                                            <p:cond delay="0"/>
                                          </p:stCondLst>
                                        </p:cTn>
                                        <p:tgtEl>
                                          <p:spTgt spid="25"/>
                                        </p:tgtEl>
                                        <p:attrNameLst>
                                          <p:attrName>style.visibility</p:attrName>
                                        </p:attrNameLst>
                                      </p:cBhvr>
                                      <p:to>
                                        <p:strVal val="visible"/>
                                      </p:to>
                                    </p:set>
                                    <p:anim calcmode="lin" valueType="num">
                                      <p:cBhvr additive="base">
                                        <p:cTn id="11" dur="300" fill="hold"/>
                                        <p:tgtEl>
                                          <p:spTgt spid="25"/>
                                        </p:tgtEl>
                                        <p:attrNameLst>
                                          <p:attrName>ppt_x</p:attrName>
                                        </p:attrNameLst>
                                      </p:cBhvr>
                                      <p:tavLst>
                                        <p:tav tm="0">
                                          <p:val>
                                            <p:strVal val="0-#ppt_w/2"/>
                                          </p:val>
                                        </p:tav>
                                        <p:tav tm="100000">
                                          <p:val>
                                            <p:strVal val="#ppt_x"/>
                                          </p:val>
                                        </p:tav>
                                      </p:tavLst>
                                    </p:anim>
                                    <p:anim calcmode="lin" valueType="num">
                                      <p:cBhvr additive="base">
                                        <p:cTn id="12" dur="300" fill="hold"/>
                                        <p:tgtEl>
                                          <p:spTgt spid="2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AB57C0F8-B204-4584-AB17-3A4B9892388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492653" y="536291"/>
            <a:ext cx="60959" cy="286504"/>
          </a:xfrm>
          <a:prstGeom prst="rect">
            <a:avLst/>
          </a:prstGeom>
        </p:spPr>
      </p:pic>
      <p:sp>
        <p:nvSpPr>
          <p:cNvPr id="18" name="TextBox 7">
            <a:extLst>
              <a:ext uri="{FF2B5EF4-FFF2-40B4-BE49-F238E27FC236}">
                <a16:creationId xmlns:a16="http://schemas.microsoft.com/office/drawing/2014/main" id="{8DE6CD62-A5CF-42EF-B6BB-0447C20B7252}"/>
              </a:ext>
            </a:extLst>
          </p:cNvPr>
          <p:cNvSpPr txBox="1"/>
          <p:nvPr/>
        </p:nvSpPr>
        <p:spPr>
          <a:xfrm>
            <a:off x="1364155" y="1122277"/>
            <a:ext cx="2930482" cy="523220"/>
          </a:xfrm>
          <a:prstGeom prst="rect">
            <a:avLst/>
          </a:prstGeom>
          <a:noFill/>
        </p:spPr>
        <p:txBody>
          <a:bodyPr wrap="none" rtlCol="0">
            <a:spAutoFit/>
          </a:bodyPr>
          <a:lstStyle/>
          <a:p>
            <a:pPr defTabSz="1219020"/>
            <a:r>
              <a:rPr lang="en-US" altLang="zh-CN" sz="2800" b="1" dirty="0">
                <a:solidFill>
                  <a:srgbClr val="4F4D50"/>
                </a:solidFill>
                <a:latin typeface="方正黑体简体" panose="02010601030101010101" pitchFamily="2" charset="-122"/>
                <a:ea typeface="方正黑体简体" panose="02010601030101010101" pitchFamily="2" charset="-122"/>
                <a:cs typeface="+mn-ea"/>
                <a:sym typeface="+mn-lt"/>
              </a:rPr>
              <a:t>Random</a:t>
            </a:r>
            <a:r>
              <a:rPr lang="zh-CN" altLang="en-US" sz="2800" b="1" dirty="0">
                <a:solidFill>
                  <a:srgbClr val="4F4D50"/>
                </a:solidFill>
                <a:latin typeface="方正黑体简体" panose="02010601030101010101" pitchFamily="2" charset="-122"/>
                <a:ea typeface="方正黑体简体" panose="02010601030101010101" pitchFamily="2" charset="-122"/>
                <a:cs typeface="+mn-ea"/>
                <a:sym typeface="+mn-lt"/>
              </a:rPr>
              <a:t> </a:t>
            </a:r>
            <a:r>
              <a:rPr lang="en-US" altLang="zh-CN" sz="2800" b="1" dirty="0">
                <a:solidFill>
                  <a:srgbClr val="4F4D50"/>
                </a:solidFill>
                <a:latin typeface="方正黑体简体" panose="02010601030101010101" pitchFamily="2" charset="-122"/>
                <a:ea typeface="方正黑体简体" panose="02010601030101010101" pitchFamily="2" charset="-122"/>
                <a:cs typeface="+mn-ea"/>
                <a:sym typeface="+mn-lt"/>
              </a:rPr>
              <a:t>Forest</a:t>
            </a:r>
          </a:p>
        </p:txBody>
      </p:sp>
      <p:sp>
        <p:nvSpPr>
          <p:cNvPr id="5" name="矩形 4"/>
          <p:cNvSpPr/>
          <p:nvPr/>
        </p:nvSpPr>
        <p:spPr>
          <a:xfrm>
            <a:off x="1172134" y="1287877"/>
            <a:ext cx="192021" cy="192021"/>
          </a:xfrm>
          <a:prstGeom prst="rect">
            <a:avLst/>
          </a:prstGeom>
          <a:solidFill>
            <a:srgbClr val="4F4D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020"/>
            <a:endParaRPr lang="zh-CN" altLang="en-US" sz="2400">
              <a:solidFill>
                <a:prstClr val="white"/>
              </a:solidFill>
            </a:endParaRPr>
          </a:p>
        </p:txBody>
      </p:sp>
      <p:sp>
        <p:nvSpPr>
          <p:cNvPr id="25" name="TextBox 6">
            <a:extLst>
              <a:ext uri="{FF2B5EF4-FFF2-40B4-BE49-F238E27FC236}">
                <a16:creationId xmlns:a16="http://schemas.microsoft.com/office/drawing/2014/main" id="{5E9882A5-3B04-544F-9D2D-17EFC3319A7E}"/>
              </a:ext>
            </a:extLst>
          </p:cNvPr>
          <p:cNvSpPr txBox="1"/>
          <p:nvPr/>
        </p:nvSpPr>
        <p:spPr>
          <a:xfrm>
            <a:off x="567680" y="428160"/>
            <a:ext cx="4852739" cy="461665"/>
          </a:xfrm>
          <a:prstGeom prst="rect">
            <a:avLst/>
          </a:prstGeom>
          <a:noFill/>
        </p:spPr>
        <p:txBody>
          <a:bodyPr wrap="none" rtlCol="0">
            <a:spAutoFit/>
          </a:bodyPr>
          <a:lstStyle/>
          <a:p>
            <a:pPr defTabSz="1219020"/>
            <a:r>
              <a:rPr lang="en-US" altLang="zh-CN" sz="2400" dirty="0">
                <a:solidFill>
                  <a:schemeClr val="accent6">
                    <a:lumMod val="60000"/>
                    <a:lumOff val="40000"/>
                  </a:schemeClr>
                </a:solidFill>
                <a:latin typeface="方正黑体简体" panose="02010601030101010101" pitchFamily="2" charset="-122"/>
                <a:ea typeface="方正黑体简体" panose="02010601030101010101" pitchFamily="2" charset="-122"/>
                <a:cs typeface="+mn-ea"/>
                <a:sym typeface="+mn-lt"/>
              </a:rPr>
              <a:t>CHAPTER 3.1-Variable</a:t>
            </a:r>
            <a:r>
              <a:rPr lang="zh-CN" altLang="en-US" sz="2400" dirty="0">
                <a:solidFill>
                  <a:schemeClr val="accent6">
                    <a:lumMod val="60000"/>
                    <a:lumOff val="40000"/>
                  </a:schemeClr>
                </a:solidFill>
                <a:latin typeface="方正黑体简体" panose="02010601030101010101" pitchFamily="2" charset="-122"/>
                <a:ea typeface="方正黑体简体" panose="02010601030101010101" pitchFamily="2" charset="-122"/>
                <a:cs typeface="+mn-ea"/>
                <a:sym typeface="+mn-lt"/>
              </a:rPr>
              <a:t> </a:t>
            </a:r>
            <a:r>
              <a:rPr lang="en-US" altLang="zh-CN" sz="2400" dirty="0">
                <a:solidFill>
                  <a:schemeClr val="accent6">
                    <a:lumMod val="60000"/>
                    <a:lumOff val="40000"/>
                  </a:schemeClr>
                </a:solidFill>
                <a:latin typeface="方正黑体简体" panose="02010601030101010101" pitchFamily="2" charset="-122"/>
                <a:ea typeface="方正黑体简体" panose="02010601030101010101" pitchFamily="2" charset="-122"/>
                <a:cs typeface="+mn-ea"/>
                <a:sym typeface="+mn-lt"/>
              </a:rPr>
              <a:t>Selection</a:t>
            </a:r>
            <a:endParaRPr lang="zh-CN" altLang="en-US" sz="2400" dirty="0">
              <a:solidFill>
                <a:schemeClr val="accent6">
                  <a:lumMod val="60000"/>
                  <a:lumOff val="40000"/>
                </a:schemeClr>
              </a:solidFill>
              <a:latin typeface="方正黑体简体" panose="02010601030101010101" pitchFamily="2" charset="-122"/>
              <a:ea typeface="方正黑体简体" panose="02010601030101010101" pitchFamily="2" charset="-122"/>
              <a:cs typeface="+mn-ea"/>
              <a:sym typeface="+mn-lt"/>
            </a:endParaRPr>
          </a:p>
        </p:txBody>
      </p:sp>
      <p:pic>
        <p:nvPicPr>
          <p:cNvPr id="8" name="图片 7">
            <a:extLst>
              <a:ext uri="{FF2B5EF4-FFF2-40B4-BE49-F238E27FC236}">
                <a16:creationId xmlns:a16="http://schemas.microsoft.com/office/drawing/2014/main" id="{3A10DF43-BBE1-7748-84F4-50A42D337BDE}"/>
              </a:ext>
            </a:extLst>
          </p:cNvPr>
          <p:cNvPicPr>
            <a:picLocks noChangeAspect="1"/>
          </p:cNvPicPr>
          <p:nvPr/>
        </p:nvPicPr>
        <p:blipFill rotWithShape="1">
          <a:blip r:embed="rId4">
            <a:extLst>
              <a:ext uri="{28A0092B-C50C-407E-A947-70E740481C1C}">
                <a14:useLocalDpi xmlns:a14="http://schemas.microsoft.com/office/drawing/2010/main" val="0"/>
              </a:ext>
            </a:extLst>
          </a:blip>
          <a:srcRect t="1879" r="6670"/>
          <a:stretch/>
        </p:blipFill>
        <p:spPr>
          <a:xfrm>
            <a:off x="1019239" y="2063942"/>
            <a:ext cx="5686361" cy="3542121"/>
          </a:xfrm>
          <a:prstGeom prst="rect">
            <a:avLst/>
          </a:prstGeom>
          <a:effectLst/>
        </p:spPr>
      </p:pic>
      <p:sp>
        <p:nvSpPr>
          <p:cNvPr id="9" name="矩形 8">
            <a:extLst>
              <a:ext uri="{FF2B5EF4-FFF2-40B4-BE49-F238E27FC236}">
                <a16:creationId xmlns:a16="http://schemas.microsoft.com/office/drawing/2014/main" id="{D73CD4C0-5C5C-654F-B0C6-3FCE7FE51881}"/>
              </a:ext>
            </a:extLst>
          </p:cNvPr>
          <p:cNvSpPr/>
          <p:nvPr/>
        </p:nvSpPr>
        <p:spPr>
          <a:xfrm>
            <a:off x="948851" y="1955911"/>
            <a:ext cx="5872863" cy="3787895"/>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文本框 2">
            <a:extLst>
              <a:ext uri="{FF2B5EF4-FFF2-40B4-BE49-F238E27FC236}">
                <a16:creationId xmlns:a16="http://schemas.microsoft.com/office/drawing/2014/main" id="{C144E308-685E-F444-BF78-028DC67E4F61}"/>
              </a:ext>
            </a:extLst>
          </p:cNvPr>
          <p:cNvSpPr txBox="1"/>
          <p:nvPr/>
        </p:nvSpPr>
        <p:spPr>
          <a:xfrm>
            <a:off x="7123274" y="1118383"/>
            <a:ext cx="4560725" cy="707886"/>
          </a:xfrm>
          <a:prstGeom prst="rect">
            <a:avLst/>
          </a:prstGeom>
          <a:noFill/>
        </p:spPr>
        <p:txBody>
          <a:bodyPr wrap="square" rtlCol="0">
            <a:spAutoFit/>
          </a:bodyPr>
          <a:lstStyle/>
          <a:p>
            <a:r>
              <a:rPr kumimoji="1" lang="en-US" altLang="zh-CN" sz="2000" dirty="0"/>
              <a:t>After</a:t>
            </a:r>
            <a:r>
              <a:rPr kumimoji="1" lang="zh-CN" altLang="en-US" sz="2000" dirty="0"/>
              <a:t> </a:t>
            </a:r>
            <a:r>
              <a:rPr kumimoji="1" lang="en-US" altLang="zh-CN" sz="2000" dirty="0"/>
              <a:t>finishing Random Forest selection, we get </a:t>
            </a:r>
            <a:r>
              <a:rPr kumimoji="1" lang="en-US" altLang="zh-CN" sz="2000" b="1" dirty="0">
                <a:solidFill>
                  <a:srgbClr val="FF0000"/>
                </a:solidFill>
              </a:rPr>
              <a:t>15 significant variables</a:t>
            </a:r>
            <a:r>
              <a:rPr kumimoji="1" lang="en-US" altLang="zh-CN" sz="2000" dirty="0"/>
              <a:t>:</a:t>
            </a:r>
          </a:p>
        </p:txBody>
      </p:sp>
      <p:sp>
        <p:nvSpPr>
          <p:cNvPr id="4" name="文本框 3">
            <a:extLst>
              <a:ext uri="{FF2B5EF4-FFF2-40B4-BE49-F238E27FC236}">
                <a16:creationId xmlns:a16="http://schemas.microsoft.com/office/drawing/2014/main" id="{67773FDC-E77E-AF4B-80A2-FB8B136B8A08}"/>
              </a:ext>
            </a:extLst>
          </p:cNvPr>
          <p:cNvSpPr txBox="1"/>
          <p:nvPr/>
        </p:nvSpPr>
        <p:spPr>
          <a:xfrm>
            <a:off x="7123274" y="1955911"/>
            <a:ext cx="4383314" cy="4524315"/>
          </a:xfrm>
          <a:prstGeom prst="rect">
            <a:avLst/>
          </a:prstGeom>
          <a:noFill/>
          <a:ln w="22225">
            <a:solidFill>
              <a:srgbClr val="FF0000"/>
            </a:solidFill>
          </a:ln>
        </p:spPr>
        <p:txBody>
          <a:bodyPr wrap="square" rtlCol="0">
            <a:spAutoFit/>
          </a:bodyPr>
          <a:lstStyle/>
          <a:p>
            <a:r>
              <a:rPr lang="en" altLang="zh-CN" i="1" dirty="0">
                <a:latin typeface="Times" pitchFamily="2" charset="0"/>
              </a:rPr>
              <a:t>Experience Requirements</a:t>
            </a:r>
            <a:endParaRPr lang="en-US" altLang="zh-CN" i="1" dirty="0">
              <a:latin typeface="Times" pitchFamily="2" charset="0"/>
            </a:endParaRPr>
          </a:p>
          <a:p>
            <a:r>
              <a:rPr lang="en" altLang="zh-CN" i="1" dirty="0">
                <a:latin typeface="Times" pitchFamily="2" charset="0"/>
              </a:rPr>
              <a:t>Academic Requirements</a:t>
            </a:r>
          </a:p>
          <a:p>
            <a:r>
              <a:rPr lang="en-US" altLang="zh-CN" i="1" dirty="0">
                <a:latin typeface="Times" pitchFamily="2" charset="0"/>
              </a:rPr>
              <a:t>Average</a:t>
            </a:r>
            <a:r>
              <a:rPr lang="zh-CN" altLang="en-US" i="1" dirty="0">
                <a:latin typeface="Times" pitchFamily="2" charset="0"/>
              </a:rPr>
              <a:t> </a:t>
            </a:r>
            <a:r>
              <a:rPr lang="en-US" altLang="zh-CN" i="1" dirty="0">
                <a:latin typeface="Times" pitchFamily="2" charset="0"/>
              </a:rPr>
              <a:t>Salary</a:t>
            </a:r>
          </a:p>
          <a:p>
            <a:r>
              <a:rPr lang="en" altLang="zh-CN" i="1" dirty="0">
                <a:latin typeface="Times" pitchFamily="2" charset="0"/>
              </a:rPr>
              <a:t>Company</a:t>
            </a:r>
            <a:r>
              <a:rPr lang="zh-CN" altLang="en-US" i="1" dirty="0">
                <a:latin typeface="Times" pitchFamily="2" charset="0"/>
              </a:rPr>
              <a:t> </a:t>
            </a:r>
            <a:r>
              <a:rPr lang="en" altLang="zh-CN" i="1" dirty="0">
                <a:latin typeface="Times" pitchFamily="2" charset="0"/>
              </a:rPr>
              <a:t>Scale</a:t>
            </a:r>
          </a:p>
          <a:p>
            <a:r>
              <a:rPr lang="en" altLang="zh-CN" i="1" dirty="0">
                <a:latin typeface="Times" pitchFamily="2" charset="0"/>
              </a:rPr>
              <a:t>Job Introduction</a:t>
            </a:r>
            <a:r>
              <a:rPr lang="en-US" altLang="zh-CN" i="1" dirty="0">
                <a:latin typeface="Times" pitchFamily="2" charset="0"/>
              </a:rPr>
              <a:t>_45(team)</a:t>
            </a:r>
          </a:p>
          <a:p>
            <a:r>
              <a:rPr lang="en" altLang="zh-CN" i="1" dirty="0">
                <a:latin typeface="Times" pitchFamily="2" charset="0"/>
              </a:rPr>
              <a:t>Job Introduction</a:t>
            </a:r>
            <a:r>
              <a:rPr lang="en-US" altLang="zh-CN" i="1" dirty="0">
                <a:latin typeface="Times" pitchFamily="2" charset="0"/>
              </a:rPr>
              <a:t>_15(traffic)</a:t>
            </a:r>
          </a:p>
          <a:p>
            <a:r>
              <a:rPr lang="en" altLang="zh-CN" i="1" dirty="0">
                <a:latin typeface="Times" pitchFamily="2" charset="0"/>
              </a:rPr>
              <a:t>Job details </a:t>
            </a:r>
            <a:r>
              <a:rPr lang="en-US" altLang="zh-CN" i="1" dirty="0">
                <a:latin typeface="Times" pitchFamily="2" charset="0"/>
              </a:rPr>
              <a:t>_33(</a:t>
            </a:r>
            <a:r>
              <a:rPr lang="en" altLang="zh-CN" i="1" dirty="0">
                <a:latin typeface="Times" pitchFamily="2" charset="0"/>
              </a:rPr>
              <a:t>user</a:t>
            </a:r>
            <a:r>
              <a:rPr lang="en-US" altLang="zh-CN" i="1" dirty="0">
                <a:latin typeface="Times" pitchFamily="2" charset="0"/>
              </a:rPr>
              <a:t>)</a:t>
            </a:r>
          </a:p>
          <a:p>
            <a:r>
              <a:rPr lang="en" altLang="zh-CN" i="1" dirty="0">
                <a:latin typeface="Times" pitchFamily="2" charset="0"/>
              </a:rPr>
              <a:t>Job details </a:t>
            </a:r>
            <a:r>
              <a:rPr lang="en-US" altLang="zh-CN" i="1" dirty="0">
                <a:latin typeface="Times" pitchFamily="2" charset="0"/>
              </a:rPr>
              <a:t>_25(communicate)</a:t>
            </a:r>
          </a:p>
          <a:p>
            <a:r>
              <a:rPr lang="en" altLang="zh-CN" i="1" dirty="0">
                <a:latin typeface="Times" pitchFamily="2" charset="0"/>
              </a:rPr>
              <a:t>Job details </a:t>
            </a:r>
            <a:r>
              <a:rPr lang="en-US" altLang="zh-CN" i="1" dirty="0">
                <a:latin typeface="Times" pitchFamily="2" charset="0"/>
              </a:rPr>
              <a:t>_41(customer)</a:t>
            </a:r>
            <a:endParaRPr lang="zh-CN" altLang="zh-CN" i="1" dirty="0">
              <a:latin typeface="Times" pitchFamily="2" charset="0"/>
            </a:endParaRPr>
          </a:p>
          <a:p>
            <a:r>
              <a:rPr lang="en" altLang="zh-CN" i="1" dirty="0">
                <a:latin typeface="Times" pitchFamily="2" charset="0"/>
              </a:rPr>
              <a:t>Job details </a:t>
            </a:r>
            <a:r>
              <a:rPr lang="en-US" altLang="zh-CN" i="1" dirty="0">
                <a:latin typeface="Times" pitchFamily="2" charset="0"/>
              </a:rPr>
              <a:t>_24(team)</a:t>
            </a:r>
          </a:p>
          <a:p>
            <a:r>
              <a:rPr lang="en" altLang="zh-CN" i="1" dirty="0">
                <a:latin typeface="Times" pitchFamily="2" charset="0"/>
              </a:rPr>
              <a:t>Company Details</a:t>
            </a:r>
            <a:r>
              <a:rPr lang="en-US" altLang="zh-CN" i="1" dirty="0">
                <a:latin typeface="Times" pitchFamily="2" charset="0"/>
              </a:rPr>
              <a:t>_46 (</a:t>
            </a:r>
            <a:r>
              <a:rPr lang="en" altLang="zh-CN" i="1" dirty="0">
                <a:latin typeface="Times" pitchFamily="2" charset="0"/>
              </a:rPr>
              <a:t>Company Values</a:t>
            </a:r>
            <a:r>
              <a:rPr lang="en-US" altLang="zh-CN" i="1" dirty="0">
                <a:latin typeface="Times" pitchFamily="2" charset="0"/>
              </a:rPr>
              <a:t>)</a:t>
            </a:r>
          </a:p>
          <a:p>
            <a:r>
              <a:rPr lang="en-US" altLang="zh-CN" i="1" dirty="0">
                <a:latin typeface="Times" pitchFamily="2" charset="0"/>
              </a:rPr>
              <a:t>Company</a:t>
            </a:r>
            <a:r>
              <a:rPr lang="zh-CN" altLang="en-US" i="1" dirty="0">
                <a:latin typeface="Times" pitchFamily="2" charset="0"/>
              </a:rPr>
              <a:t> </a:t>
            </a:r>
            <a:r>
              <a:rPr lang="en-US" altLang="zh-CN" i="1" dirty="0">
                <a:latin typeface="Times" pitchFamily="2" charset="0"/>
              </a:rPr>
              <a:t>filed_35(Building Materials Industry)</a:t>
            </a:r>
          </a:p>
          <a:p>
            <a:r>
              <a:rPr lang="en-US" altLang="zh-CN" i="1" dirty="0">
                <a:latin typeface="Times" pitchFamily="2" charset="0"/>
              </a:rPr>
              <a:t>Company</a:t>
            </a:r>
            <a:r>
              <a:rPr lang="zh-CN" altLang="en-US" i="1" dirty="0">
                <a:latin typeface="Times" pitchFamily="2" charset="0"/>
              </a:rPr>
              <a:t> </a:t>
            </a:r>
            <a:r>
              <a:rPr lang="en-US" altLang="zh-CN" i="1" dirty="0">
                <a:latin typeface="Times" pitchFamily="2" charset="0"/>
              </a:rPr>
              <a:t>filed _22(</a:t>
            </a:r>
            <a:r>
              <a:rPr lang="en" altLang="zh-CN" i="1" dirty="0">
                <a:latin typeface="Times" pitchFamily="2" charset="0"/>
              </a:rPr>
              <a:t>Professional</a:t>
            </a:r>
            <a:r>
              <a:rPr lang="en-US" altLang="zh-CN" i="1" dirty="0">
                <a:latin typeface="Times" pitchFamily="2" charset="0"/>
              </a:rPr>
              <a:t>)</a:t>
            </a:r>
          </a:p>
          <a:p>
            <a:r>
              <a:rPr lang="en-US" altLang="zh-CN" i="1" dirty="0">
                <a:latin typeface="Times" pitchFamily="2" charset="0"/>
              </a:rPr>
              <a:t>Company</a:t>
            </a:r>
            <a:r>
              <a:rPr lang="zh-CN" altLang="en-US" i="1" dirty="0">
                <a:latin typeface="Times" pitchFamily="2" charset="0"/>
              </a:rPr>
              <a:t> </a:t>
            </a:r>
            <a:r>
              <a:rPr lang="en-US" altLang="zh-CN" i="1" dirty="0">
                <a:latin typeface="Times" pitchFamily="2" charset="0"/>
              </a:rPr>
              <a:t>filed _34(</a:t>
            </a:r>
            <a:r>
              <a:rPr lang="en" altLang="zh-CN" i="1" dirty="0">
                <a:latin typeface="Times" pitchFamily="2" charset="0"/>
              </a:rPr>
              <a:t>Engineering</a:t>
            </a:r>
            <a:r>
              <a:rPr lang="en-US" altLang="zh-CN" i="1" dirty="0">
                <a:latin typeface="Times" pitchFamily="2" charset="0"/>
              </a:rPr>
              <a:t>)</a:t>
            </a:r>
          </a:p>
          <a:p>
            <a:r>
              <a:rPr lang="en-US" altLang="zh-CN" i="1" dirty="0">
                <a:latin typeface="Times" pitchFamily="2" charset="0"/>
              </a:rPr>
              <a:t>Company</a:t>
            </a:r>
            <a:r>
              <a:rPr lang="zh-CN" altLang="en-US" i="1" dirty="0">
                <a:latin typeface="Times" pitchFamily="2" charset="0"/>
              </a:rPr>
              <a:t> </a:t>
            </a:r>
            <a:r>
              <a:rPr lang="en-US" altLang="zh-CN" i="1" dirty="0">
                <a:latin typeface="Times" pitchFamily="2" charset="0"/>
              </a:rPr>
              <a:t>filed _19(Accounting)</a:t>
            </a:r>
          </a:p>
        </p:txBody>
      </p:sp>
    </p:spTree>
    <p:extLst>
      <p:ext uri="{BB962C8B-B14F-4D97-AF65-F5344CB8AC3E}">
        <p14:creationId xmlns:p14="http://schemas.microsoft.com/office/powerpoint/2010/main" val="3437529660"/>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300" fill="hold"/>
                                        <p:tgtEl>
                                          <p:spTgt spid="2"/>
                                        </p:tgtEl>
                                        <p:attrNameLst>
                                          <p:attrName>ppt_x</p:attrName>
                                        </p:attrNameLst>
                                      </p:cBhvr>
                                      <p:tavLst>
                                        <p:tav tm="0">
                                          <p:val>
                                            <p:strVal val="0-#ppt_w/2"/>
                                          </p:val>
                                        </p:tav>
                                        <p:tav tm="100000">
                                          <p:val>
                                            <p:strVal val="#ppt_x"/>
                                          </p:val>
                                        </p:tav>
                                      </p:tavLst>
                                    </p:anim>
                                    <p:anim calcmode="lin" valueType="num">
                                      <p:cBhvr additive="base">
                                        <p:cTn id="8" dur="3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300"/>
                                  </p:stCondLst>
                                  <p:childTnLst>
                                    <p:set>
                                      <p:cBhvr>
                                        <p:cTn id="10" dur="1" fill="hold">
                                          <p:stCondLst>
                                            <p:cond delay="0"/>
                                          </p:stCondLst>
                                        </p:cTn>
                                        <p:tgtEl>
                                          <p:spTgt spid="25"/>
                                        </p:tgtEl>
                                        <p:attrNameLst>
                                          <p:attrName>style.visibility</p:attrName>
                                        </p:attrNameLst>
                                      </p:cBhvr>
                                      <p:to>
                                        <p:strVal val="visible"/>
                                      </p:to>
                                    </p:set>
                                    <p:anim calcmode="lin" valueType="num">
                                      <p:cBhvr additive="base">
                                        <p:cTn id="11" dur="300" fill="hold"/>
                                        <p:tgtEl>
                                          <p:spTgt spid="25"/>
                                        </p:tgtEl>
                                        <p:attrNameLst>
                                          <p:attrName>ppt_x</p:attrName>
                                        </p:attrNameLst>
                                      </p:cBhvr>
                                      <p:tavLst>
                                        <p:tav tm="0">
                                          <p:val>
                                            <p:strVal val="0-#ppt_w/2"/>
                                          </p:val>
                                        </p:tav>
                                        <p:tav tm="100000">
                                          <p:val>
                                            <p:strVal val="#ppt_x"/>
                                          </p:val>
                                        </p:tav>
                                      </p:tavLst>
                                    </p:anim>
                                    <p:anim calcmode="lin" valueType="num">
                                      <p:cBhvr additive="base">
                                        <p:cTn id="12" dur="300" fill="hold"/>
                                        <p:tgtEl>
                                          <p:spTgt spid="2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AB57C0F8-B204-4584-AB17-3A4B9892388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492653" y="536291"/>
            <a:ext cx="60959" cy="286504"/>
          </a:xfrm>
          <a:prstGeom prst="rect">
            <a:avLst/>
          </a:prstGeom>
        </p:spPr>
      </p:pic>
      <p:sp>
        <p:nvSpPr>
          <p:cNvPr id="18" name="TextBox 7">
            <a:extLst>
              <a:ext uri="{FF2B5EF4-FFF2-40B4-BE49-F238E27FC236}">
                <a16:creationId xmlns:a16="http://schemas.microsoft.com/office/drawing/2014/main" id="{8DE6CD62-A5CF-42EF-B6BB-0447C20B7252}"/>
              </a:ext>
            </a:extLst>
          </p:cNvPr>
          <p:cNvSpPr txBox="1"/>
          <p:nvPr/>
        </p:nvSpPr>
        <p:spPr>
          <a:xfrm>
            <a:off x="852187" y="1151581"/>
            <a:ext cx="3346814" cy="461665"/>
          </a:xfrm>
          <a:prstGeom prst="rect">
            <a:avLst/>
          </a:prstGeom>
          <a:noFill/>
        </p:spPr>
        <p:txBody>
          <a:bodyPr wrap="none" rtlCol="0">
            <a:spAutoFit/>
          </a:bodyPr>
          <a:lstStyle/>
          <a:p>
            <a:pPr defTabSz="1219020"/>
            <a:r>
              <a:rPr lang="en-US" altLang="zh-CN" sz="2400" b="1" dirty="0">
                <a:solidFill>
                  <a:srgbClr val="4F4D50"/>
                </a:solidFill>
                <a:latin typeface="方正黑体简体" panose="02010601030101010101" pitchFamily="2" charset="-122"/>
                <a:ea typeface="方正黑体简体" panose="02010601030101010101" pitchFamily="2" charset="-122"/>
                <a:cs typeface="+mn-ea"/>
                <a:sym typeface="+mn-lt"/>
              </a:rPr>
              <a:t>Stepwise</a:t>
            </a:r>
            <a:r>
              <a:rPr lang="zh-CN" altLang="en-US" sz="2400" b="1" dirty="0">
                <a:solidFill>
                  <a:srgbClr val="4F4D50"/>
                </a:solidFill>
                <a:latin typeface="方正黑体简体" panose="02010601030101010101" pitchFamily="2" charset="-122"/>
                <a:ea typeface="方正黑体简体" panose="02010601030101010101" pitchFamily="2" charset="-122"/>
                <a:cs typeface="+mn-ea"/>
                <a:sym typeface="+mn-lt"/>
              </a:rPr>
              <a:t> </a:t>
            </a:r>
            <a:r>
              <a:rPr lang="en-US" altLang="zh-CN" sz="2400" b="1" dirty="0">
                <a:solidFill>
                  <a:srgbClr val="4F4D50"/>
                </a:solidFill>
                <a:latin typeface="方正黑体简体" panose="02010601030101010101" pitchFamily="2" charset="-122"/>
                <a:ea typeface="方正黑体简体" panose="02010601030101010101" pitchFamily="2" charset="-122"/>
                <a:cs typeface="+mn-ea"/>
                <a:sym typeface="+mn-lt"/>
              </a:rPr>
              <a:t>Regression</a:t>
            </a:r>
          </a:p>
        </p:txBody>
      </p:sp>
      <p:sp>
        <p:nvSpPr>
          <p:cNvPr id="5" name="矩形 4"/>
          <p:cNvSpPr/>
          <p:nvPr/>
        </p:nvSpPr>
        <p:spPr>
          <a:xfrm>
            <a:off x="679608" y="1290019"/>
            <a:ext cx="192021" cy="192021"/>
          </a:xfrm>
          <a:prstGeom prst="rect">
            <a:avLst/>
          </a:prstGeom>
          <a:solidFill>
            <a:srgbClr val="4F4D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020"/>
            <a:endParaRPr lang="zh-CN" altLang="en-US" sz="2400">
              <a:solidFill>
                <a:prstClr val="white"/>
              </a:solidFill>
            </a:endParaRPr>
          </a:p>
        </p:txBody>
      </p:sp>
      <p:sp>
        <p:nvSpPr>
          <p:cNvPr id="25" name="TextBox 6">
            <a:extLst>
              <a:ext uri="{FF2B5EF4-FFF2-40B4-BE49-F238E27FC236}">
                <a16:creationId xmlns:a16="http://schemas.microsoft.com/office/drawing/2014/main" id="{5E9882A5-3B04-544F-9D2D-17EFC3319A7E}"/>
              </a:ext>
            </a:extLst>
          </p:cNvPr>
          <p:cNvSpPr txBox="1"/>
          <p:nvPr/>
        </p:nvSpPr>
        <p:spPr>
          <a:xfrm>
            <a:off x="567680" y="425727"/>
            <a:ext cx="4852739" cy="461665"/>
          </a:xfrm>
          <a:prstGeom prst="rect">
            <a:avLst/>
          </a:prstGeom>
          <a:noFill/>
        </p:spPr>
        <p:txBody>
          <a:bodyPr wrap="none" rtlCol="0">
            <a:spAutoFit/>
          </a:bodyPr>
          <a:lstStyle/>
          <a:p>
            <a:pPr defTabSz="1219020"/>
            <a:r>
              <a:rPr lang="en-US" altLang="zh-CN" sz="2400" dirty="0">
                <a:solidFill>
                  <a:schemeClr val="accent6">
                    <a:lumMod val="60000"/>
                    <a:lumOff val="40000"/>
                  </a:schemeClr>
                </a:solidFill>
                <a:latin typeface="方正黑体简体" panose="02010601030101010101" pitchFamily="2" charset="-122"/>
                <a:ea typeface="方正黑体简体" panose="02010601030101010101" pitchFamily="2" charset="-122"/>
                <a:cs typeface="+mn-ea"/>
                <a:sym typeface="+mn-lt"/>
              </a:rPr>
              <a:t>CHAPTER 3.1-Variable</a:t>
            </a:r>
            <a:r>
              <a:rPr lang="zh-CN" altLang="en-US" sz="2400" dirty="0">
                <a:solidFill>
                  <a:schemeClr val="accent6">
                    <a:lumMod val="60000"/>
                    <a:lumOff val="40000"/>
                  </a:schemeClr>
                </a:solidFill>
                <a:latin typeface="方正黑体简体" panose="02010601030101010101" pitchFamily="2" charset="-122"/>
                <a:ea typeface="方正黑体简体" panose="02010601030101010101" pitchFamily="2" charset="-122"/>
                <a:cs typeface="+mn-ea"/>
                <a:sym typeface="+mn-lt"/>
              </a:rPr>
              <a:t> </a:t>
            </a:r>
            <a:r>
              <a:rPr lang="en-US" altLang="zh-CN" sz="2400" dirty="0">
                <a:solidFill>
                  <a:schemeClr val="accent6">
                    <a:lumMod val="60000"/>
                    <a:lumOff val="40000"/>
                  </a:schemeClr>
                </a:solidFill>
                <a:latin typeface="方正黑体简体" panose="02010601030101010101" pitchFamily="2" charset="-122"/>
                <a:ea typeface="方正黑体简体" panose="02010601030101010101" pitchFamily="2" charset="-122"/>
                <a:cs typeface="+mn-ea"/>
                <a:sym typeface="+mn-lt"/>
              </a:rPr>
              <a:t>Selection</a:t>
            </a:r>
            <a:endParaRPr lang="zh-CN" altLang="en-US" sz="2400" dirty="0">
              <a:solidFill>
                <a:schemeClr val="accent6">
                  <a:lumMod val="60000"/>
                  <a:lumOff val="40000"/>
                </a:schemeClr>
              </a:solidFill>
              <a:latin typeface="方正黑体简体" panose="02010601030101010101" pitchFamily="2" charset="-122"/>
              <a:ea typeface="方正黑体简体" panose="02010601030101010101" pitchFamily="2" charset="-122"/>
              <a:cs typeface="+mn-ea"/>
              <a:sym typeface="+mn-lt"/>
            </a:endParaRPr>
          </a:p>
        </p:txBody>
      </p:sp>
      <p:sp>
        <p:nvSpPr>
          <p:cNvPr id="3" name="文本框 2">
            <a:extLst>
              <a:ext uri="{FF2B5EF4-FFF2-40B4-BE49-F238E27FC236}">
                <a16:creationId xmlns:a16="http://schemas.microsoft.com/office/drawing/2014/main" id="{12A576B4-CD83-004F-BC03-B9E3BE918F3B}"/>
              </a:ext>
            </a:extLst>
          </p:cNvPr>
          <p:cNvSpPr txBox="1"/>
          <p:nvPr/>
        </p:nvSpPr>
        <p:spPr>
          <a:xfrm>
            <a:off x="1631960" y="2015934"/>
            <a:ext cx="8557068" cy="1200329"/>
          </a:xfrm>
          <a:prstGeom prst="rect">
            <a:avLst/>
          </a:prstGeom>
          <a:noFill/>
        </p:spPr>
        <p:txBody>
          <a:bodyPr wrap="square" rtlCol="0">
            <a:spAutoFit/>
          </a:bodyPr>
          <a:lstStyle/>
          <a:p>
            <a:pPr algn="ctr"/>
            <a:r>
              <a:rPr kumimoji="1" lang="en" altLang="zh-CN" sz="2400" dirty="0">
                <a:latin typeface="Times" pitchFamily="2" charset="0"/>
              </a:rPr>
              <a:t>Stepwise regression is a method of fitting regression models in which the choice of predictive variables is carried out by an automatic procedure. </a:t>
            </a:r>
          </a:p>
        </p:txBody>
      </p:sp>
      <p:sp>
        <p:nvSpPr>
          <p:cNvPr id="6" name="文本框 5">
            <a:extLst>
              <a:ext uri="{FF2B5EF4-FFF2-40B4-BE49-F238E27FC236}">
                <a16:creationId xmlns:a16="http://schemas.microsoft.com/office/drawing/2014/main" id="{CB9B1E11-D2DF-CD4E-9B18-001EB682DF06}"/>
              </a:ext>
            </a:extLst>
          </p:cNvPr>
          <p:cNvSpPr txBox="1"/>
          <p:nvPr/>
        </p:nvSpPr>
        <p:spPr>
          <a:xfrm>
            <a:off x="2884265" y="3559975"/>
            <a:ext cx="6052457" cy="1569660"/>
          </a:xfrm>
          <a:prstGeom prst="rect">
            <a:avLst/>
          </a:prstGeom>
          <a:noFill/>
          <a:ln w="25400">
            <a:solidFill>
              <a:srgbClr val="00B0F0"/>
            </a:solidFill>
          </a:ln>
        </p:spPr>
        <p:txBody>
          <a:bodyPr wrap="square" rtlCol="0">
            <a:spAutoFit/>
          </a:bodyPr>
          <a:lstStyle/>
          <a:p>
            <a:pPr algn="ctr"/>
            <a:r>
              <a:rPr kumimoji="1" lang="en" altLang="zh-CN" sz="2400" dirty="0">
                <a:latin typeface="Times" pitchFamily="2" charset="0"/>
              </a:rPr>
              <a:t>In each step, a variable is considered for </a:t>
            </a:r>
            <a:r>
              <a:rPr kumimoji="1" lang="en" altLang="zh-CN" sz="2400" b="1" dirty="0">
                <a:solidFill>
                  <a:schemeClr val="tx2">
                    <a:lumMod val="60000"/>
                    <a:lumOff val="40000"/>
                  </a:schemeClr>
                </a:solidFill>
                <a:latin typeface="Times" pitchFamily="2" charset="0"/>
              </a:rPr>
              <a:t>addition to </a:t>
            </a:r>
            <a:r>
              <a:rPr kumimoji="1" lang="en-US" altLang="zh-CN" sz="2400" b="1" dirty="0">
                <a:solidFill>
                  <a:schemeClr val="tx2">
                    <a:lumMod val="60000"/>
                    <a:lumOff val="40000"/>
                  </a:schemeClr>
                </a:solidFill>
                <a:latin typeface="Times" pitchFamily="2" charset="0"/>
              </a:rPr>
              <a:t>(Forward Selection)</a:t>
            </a:r>
            <a:r>
              <a:rPr kumimoji="1" lang="en" altLang="zh-CN" sz="2400" dirty="0">
                <a:latin typeface="Times" pitchFamily="2" charset="0"/>
              </a:rPr>
              <a:t> or </a:t>
            </a:r>
            <a:r>
              <a:rPr kumimoji="1" lang="en" altLang="zh-CN" sz="2400" b="1" dirty="0">
                <a:solidFill>
                  <a:schemeClr val="tx2">
                    <a:lumMod val="60000"/>
                    <a:lumOff val="40000"/>
                  </a:schemeClr>
                </a:solidFill>
                <a:latin typeface="Times" pitchFamily="2" charset="0"/>
              </a:rPr>
              <a:t>subtraction from (Backward Elimination) </a:t>
            </a:r>
            <a:r>
              <a:rPr kumimoji="1" lang="en" altLang="zh-CN" sz="2400" dirty="0">
                <a:latin typeface="Times" pitchFamily="2" charset="0"/>
              </a:rPr>
              <a:t>the set of explanatory variables.</a:t>
            </a:r>
            <a:endParaRPr kumimoji="1" lang="zh-CN" altLang="en-US" sz="2400" dirty="0">
              <a:latin typeface="Times" pitchFamily="2" charset="0"/>
            </a:endParaRPr>
          </a:p>
        </p:txBody>
      </p:sp>
    </p:spTree>
    <p:extLst>
      <p:ext uri="{BB962C8B-B14F-4D97-AF65-F5344CB8AC3E}">
        <p14:creationId xmlns:p14="http://schemas.microsoft.com/office/powerpoint/2010/main" val="1528080123"/>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300" fill="hold"/>
                                        <p:tgtEl>
                                          <p:spTgt spid="2"/>
                                        </p:tgtEl>
                                        <p:attrNameLst>
                                          <p:attrName>ppt_x</p:attrName>
                                        </p:attrNameLst>
                                      </p:cBhvr>
                                      <p:tavLst>
                                        <p:tav tm="0">
                                          <p:val>
                                            <p:strVal val="0-#ppt_w/2"/>
                                          </p:val>
                                        </p:tav>
                                        <p:tav tm="100000">
                                          <p:val>
                                            <p:strVal val="#ppt_x"/>
                                          </p:val>
                                        </p:tav>
                                      </p:tavLst>
                                    </p:anim>
                                    <p:anim calcmode="lin" valueType="num">
                                      <p:cBhvr additive="base">
                                        <p:cTn id="8" dur="3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300"/>
                                  </p:stCondLst>
                                  <p:childTnLst>
                                    <p:set>
                                      <p:cBhvr>
                                        <p:cTn id="10" dur="1" fill="hold">
                                          <p:stCondLst>
                                            <p:cond delay="0"/>
                                          </p:stCondLst>
                                        </p:cTn>
                                        <p:tgtEl>
                                          <p:spTgt spid="25"/>
                                        </p:tgtEl>
                                        <p:attrNameLst>
                                          <p:attrName>style.visibility</p:attrName>
                                        </p:attrNameLst>
                                      </p:cBhvr>
                                      <p:to>
                                        <p:strVal val="visible"/>
                                      </p:to>
                                    </p:set>
                                    <p:anim calcmode="lin" valueType="num">
                                      <p:cBhvr additive="base">
                                        <p:cTn id="11" dur="300" fill="hold"/>
                                        <p:tgtEl>
                                          <p:spTgt spid="25"/>
                                        </p:tgtEl>
                                        <p:attrNameLst>
                                          <p:attrName>ppt_x</p:attrName>
                                        </p:attrNameLst>
                                      </p:cBhvr>
                                      <p:tavLst>
                                        <p:tav tm="0">
                                          <p:val>
                                            <p:strVal val="0-#ppt_w/2"/>
                                          </p:val>
                                        </p:tav>
                                        <p:tav tm="100000">
                                          <p:val>
                                            <p:strVal val="#ppt_x"/>
                                          </p:val>
                                        </p:tav>
                                      </p:tavLst>
                                    </p:anim>
                                    <p:anim calcmode="lin" valueType="num">
                                      <p:cBhvr additive="base">
                                        <p:cTn id="12" dur="300" fill="hold"/>
                                        <p:tgtEl>
                                          <p:spTgt spid="2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AB57C0F8-B204-4584-AB17-3A4B9892388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492653" y="536291"/>
            <a:ext cx="60959" cy="286504"/>
          </a:xfrm>
          <a:prstGeom prst="rect">
            <a:avLst/>
          </a:prstGeom>
        </p:spPr>
      </p:pic>
      <p:sp>
        <p:nvSpPr>
          <p:cNvPr id="18" name="TextBox 7">
            <a:extLst>
              <a:ext uri="{FF2B5EF4-FFF2-40B4-BE49-F238E27FC236}">
                <a16:creationId xmlns:a16="http://schemas.microsoft.com/office/drawing/2014/main" id="{8DE6CD62-A5CF-42EF-B6BB-0447C20B7252}"/>
              </a:ext>
            </a:extLst>
          </p:cNvPr>
          <p:cNvSpPr txBox="1"/>
          <p:nvPr/>
        </p:nvSpPr>
        <p:spPr>
          <a:xfrm>
            <a:off x="1031188" y="2483052"/>
            <a:ext cx="4770730" cy="461665"/>
          </a:xfrm>
          <a:prstGeom prst="rect">
            <a:avLst/>
          </a:prstGeom>
          <a:noFill/>
        </p:spPr>
        <p:txBody>
          <a:bodyPr wrap="none" rtlCol="0">
            <a:spAutoFit/>
          </a:bodyPr>
          <a:lstStyle/>
          <a:p>
            <a:pPr defTabSz="1219020"/>
            <a:r>
              <a:rPr lang="en-US" altLang="zh-CN" sz="2400" b="1" dirty="0">
                <a:solidFill>
                  <a:srgbClr val="4F4D50"/>
                </a:solidFill>
                <a:latin typeface="方正黑体简体" panose="02010601030101010101" pitchFamily="2" charset="-122"/>
                <a:ea typeface="方正黑体简体" panose="02010601030101010101" pitchFamily="2" charset="-122"/>
                <a:cs typeface="+mn-ea"/>
                <a:sym typeface="+mn-lt"/>
              </a:rPr>
              <a:t>Stepwise</a:t>
            </a:r>
            <a:r>
              <a:rPr lang="zh-CN" altLang="en-US" sz="2400" b="1" dirty="0">
                <a:solidFill>
                  <a:srgbClr val="4F4D50"/>
                </a:solidFill>
                <a:latin typeface="方正黑体简体" panose="02010601030101010101" pitchFamily="2" charset="-122"/>
                <a:ea typeface="方正黑体简体" panose="02010601030101010101" pitchFamily="2" charset="-122"/>
                <a:cs typeface="+mn-ea"/>
                <a:sym typeface="+mn-lt"/>
              </a:rPr>
              <a:t> </a:t>
            </a:r>
            <a:r>
              <a:rPr lang="en-US" altLang="zh-CN" sz="2400" b="1" dirty="0">
                <a:solidFill>
                  <a:srgbClr val="4F4D50"/>
                </a:solidFill>
                <a:latin typeface="方正黑体简体" panose="02010601030101010101" pitchFamily="2" charset="-122"/>
                <a:ea typeface="方正黑体简体" panose="02010601030101010101" pitchFamily="2" charset="-122"/>
                <a:cs typeface="+mn-ea"/>
                <a:sym typeface="+mn-lt"/>
              </a:rPr>
              <a:t>Regression-Forward</a:t>
            </a:r>
          </a:p>
        </p:txBody>
      </p:sp>
      <p:sp>
        <p:nvSpPr>
          <p:cNvPr id="5" name="矩形 4"/>
          <p:cNvSpPr/>
          <p:nvPr/>
        </p:nvSpPr>
        <p:spPr>
          <a:xfrm>
            <a:off x="775619" y="2638417"/>
            <a:ext cx="192021" cy="192021"/>
          </a:xfrm>
          <a:prstGeom prst="rect">
            <a:avLst/>
          </a:prstGeom>
          <a:solidFill>
            <a:srgbClr val="4F4D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020"/>
            <a:endParaRPr lang="zh-CN" altLang="en-US" sz="2400">
              <a:solidFill>
                <a:prstClr val="white"/>
              </a:solidFill>
            </a:endParaRPr>
          </a:p>
        </p:txBody>
      </p:sp>
      <p:sp>
        <p:nvSpPr>
          <p:cNvPr id="25" name="TextBox 6">
            <a:extLst>
              <a:ext uri="{FF2B5EF4-FFF2-40B4-BE49-F238E27FC236}">
                <a16:creationId xmlns:a16="http://schemas.microsoft.com/office/drawing/2014/main" id="{5E9882A5-3B04-544F-9D2D-17EFC3319A7E}"/>
              </a:ext>
            </a:extLst>
          </p:cNvPr>
          <p:cNvSpPr txBox="1"/>
          <p:nvPr/>
        </p:nvSpPr>
        <p:spPr>
          <a:xfrm>
            <a:off x="567680" y="425727"/>
            <a:ext cx="4852739" cy="461665"/>
          </a:xfrm>
          <a:prstGeom prst="rect">
            <a:avLst/>
          </a:prstGeom>
          <a:noFill/>
        </p:spPr>
        <p:txBody>
          <a:bodyPr wrap="none" rtlCol="0">
            <a:spAutoFit/>
          </a:bodyPr>
          <a:lstStyle/>
          <a:p>
            <a:pPr defTabSz="1219020"/>
            <a:r>
              <a:rPr lang="en-US" altLang="zh-CN" sz="2400" dirty="0">
                <a:solidFill>
                  <a:schemeClr val="accent6">
                    <a:lumMod val="60000"/>
                    <a:lumOff val="40000"/>
                  </a:schemeClr>
                </a:solidFill>
                <a:latin typeface="方正黑体简体" panose="02010601030101010101" pitchFamily="2" charset="-122"/>
                <a:ea typeface="方正黑体简体" panose="02010601030101010101" pitchFamily="2" charset="-122"/>
                <a:cs typeface="+mn-ea"/>
                <a:sym typeface="+mn-lt"/>
              </a:rPr>
              <a:t>CHAPTER 3.1-Variable</a:t>
            </a:r>
            <a:r>
              <a:rPr lang="zh-CN" altLang="en-US" sz="2400" dirty="0">
                <a:solidFill>
                  <a:schemeClr val="accent6">
                    <a:lumMod val="60000"/>
                    <a:lumOff val="40000"/>
                  </a:schemeClr>
                </a:solidFill>
                <a:latin typeface="方正黑体简体" panose="02010601030101010101" pitchFamily="2" charset="-122"/>
                <a:ea typeface="方正黑体简体" panose="02010601030101010101" pitchFamily="2" charset="-122"/>
                <a:cs typeface="+mn-ea"/>
                <a:sym typeface="+mn-lt"/>
              </a:rPr>
              <a:t> </a:t>
            </a:r>
            <a:r>
              <a:rPr lang="en-US" altLang="zh-CN" sz="2400" dirty="0">
                <a:solidFill>
                  <a:schemeClr val="accent6">
                    <a:lumMod val="60000"/>
                    <a:lumOff val="40000"/>
                  </a:schemeClr>
                </a:solidFill>
                <a:latin typeface="方正黑体简体" panose="02010601030101010101" pitchFamily="2" charset="-122"/>
                <a:ea typeface="方正黑体简体" panose="02010601030101010101" pitchFamily="2" charset="-122"/>
                <a:cs typeface="+mn-ea"/>
                <a:sym typeface="+mn-lt"/>
              </a:rPr>
              <a:t>Selection</a:t>
            </a:r>
            <a:endParaRPr lang="zh-CN" altLang="en-US" sz="2400" dirty="0">
              <a:solidFill>
                <a:schemeClr val="accent6">
                  <a:lumMod val="60000"/>
                  <a:lumOff val="40000"/>
                </a:schemeClr>
              </a:solidFill>
              <a:latin typeface="方正黑体简体" panose="02010601030101010101" pitchFamily="2" charset="-122"/>
              <a:ea typeface="方正黑体简体" panose="02010601030101010101" pitchFamily="2" charset="-122"/>
              <a:cs typeface="+mn-ea"/>
              <a:sym typeface="+mn-lt"/>
            </a:endParaRPr>
          </a:p>
        </p:txBody>
      </p:sp>
      <p:pic>
        <p:nvPicPr>
          <p:cNvPr id="4" name="图片 3">
            <a:extLst>
              <a:ext uri="{FF2B5EF4-FFF2-40B4-BE49-F238E27FC236}">
                <a16:creationId xmlns:a16="http://schemas.microsoft.com/office/drawing/2014/main" id="{7F9B22D7-5C00-F94B-AB90-3BB0845EEB27}"/>
              </a:ext>
            </a:extLst>
          </p:cNvPr>
          <p:cNvPicPr>
            <a:picLocks noChangeAspect="1"/>
          </p:cNvPicPr>
          <p:nvPr/>
        </p:nvPicPr>
        <p:blipFill>
          <a:blip r:embed="rId4">
            <a:alphaModFix/>
            <a:extLst>
              <a:ext uri="{BEBA8EAE-BF5A-486C-A8C5-ECC9F3942E4B}">
                <a14:imgProps xmlns:a14="http://schemas.microsoft.com/office/drawing/2010/main">
                  <a14:imgLayer r:embed="rId5">
                    <a14:imgEffect>
                      <a14:saturation sat="166000"/>
                    </a14:imgEffect>
                  </a14:imgLayer>
                </a14:imgProps>
              </a:ext>
              <a:ext uri="{28A0092B-C50C-407E-A947-70E740481C1C}">
                <a14:useLocalDpi xmlns:a14="http://schemas.microsoft.com/office/drawing/2010/main" val="0"/>
              </a:ext>
            </a:extLst>
          </a:blip>
          <a:stretch>
            <a:fillRect/>
          </a:stretch>
        </p:blipFill>
        <p:spPr>
          <a:xfrm>
            <a:off x="871629" y="3081185"/>
            <a:ext cx="4851730" cy="3042611"/>
          </a:xfrm>
          <a:prstGeom prst="rect">
            <a:avLst/>
          </a:prstGeom>
          <a:effectLst/>
        </p:spPr>
      </p:pic>
      <p:sp>
        <p:nvSpPr>
          <p:cNvPr id="20" name="矩形 19">
            <a:extLst>
              <a:ext uri="{FF2B5EF4-FFF2-40B4-BE49-F238E27FC236}">
                <a16:creationId xmlns:a16="http://schemas.microsoft.com/office/drawing/2014/main" id="{54B3DA9A-7B71-3549-AD69-42438A183B6A}"/>
              </a:ext>
            </a:extLst>
          </p:cNvPr>
          <p:cNvSpPr/>
          <p:nvPr/>
        </p:nvSpPr>
        <p:spPr>
          <a:xfrm>
            <a:off x="6293314" y="2563148"/>
            <a:ext cx="192021" cy="192021"/>
          </a:xfrm>
          <a:prstGeom prst="rect">
            <a:avLst/>
          </a:prstGeom>
          <a:solidFill>
            <a:srgbClr val="4F4D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020"/>
            <a:endParaRPr lang="zh-CN" altLang="en-US" sz="2400">
              <a:solidFill>
                <a:prstClr val="white"/>
              </a:solidFill>
            </a:endParaRPr>
          </a:p>
        </p:txBody>
      </p:sp>
      <p:sp>
        <p:nvSpPr>
          <p:cNvPr id="21" name="TextBox 7">
            <a:extLst>
              <a:ext uri="{FF2B5EF4-FFF2-40B4-BE49-F238E27FC236}">
                <a16:creationId xmlns:a16="http://schemas.microsoft.com/office/drawing/2014/main" id="{EEEEB01E-EB75-C44F-8DCC-9569D9C1013B}"/>
              </a:ext>
            </a:extLst>
          </p:cNvPr>
          <p:cNvSpPr txBox="1"/>
          <p:nvPr/>
        </p:nvSpPr>
        <p:spPr>
          <a:xfrm>
            <a:off x="6588274" y="2428327"/>
            <a:ext cx="4985211" cy="461665"/>
          </a:xfrm>
          <a:prstGeom prst="rect">
            <a:avLst/>
          </a:prstGeom>
          <a:noFill/>
        </p:spPr>
        <p:txBody>
          <a:bodyPr wrap="none" rtlCol="0">
            <a:spAutoFit/>
          </a:bodyPr>
          <a:lstStyle/>
          <a:p>
            <a:pPr defTabSz="1219020"/>
            <a:r>
              <a:rPr lang="en-US" altLang="zh-CN" sz="2400" b="1" dirty="0">
                <a:solidFill>
                  <a:srgbClr val="4F4D50"/>
                </a:solidFill>
                <a:latin typeface="方正黑体简体" panose="02010601030101010101" pitchFamily="2" charset="-122"/>
                <a:ea typeface="方正黑体简体" panose="02010601030101010101" pitchFamily="2" charset="-122"/>
                <a:cs typeface="+mn-ea"/>
                <a:sym typeface="+mn-lt"/>
              </a:rPr>
              <a:t>Stepwise</a:t>
            </a:r>
            <a:r>
              <a:rPr lang="zh-CN" altLang="en-US" sz="2400" b="1" dirty="0">
                <a:solidFill>
                  <a:srgbClr val="4F4D50"/>
                </a:solidFill>
                <a:latin typeface="方正黑体简体" panose="02010601030101010101" pitchFamily="2" charset="-122"/>
                <a:ea typeface="方正黑体简体" panose="02010601030101010101" pitchFamily="2" charset="-122"/>
                <a:cs typeface="+mn-ea"/>
                <a:sym typeface="+mn-lt"/>
              </a:rPr>
              <a:t> </a:t>
            </a:r>
            <a:r>
              <a:rPr lang="en-US" altLang="zh-CN" sz="2400" b="1" dirty="0">
                <a:solidFill>
                  <a:srgbClr val="4F4D50"/>
                </a:solidFill>
                <a:latin typeface="方正黑体简体" panose="02010601030101010101" pitchFamily="2" charset="-122"/>
                <a:ea typeface="方正黑体简体" panose="02010601030101010101" pitchFamily="2" charset="-122"/>
                <a:cs typeface="+mn-ea"/>
                <a:sym typeface="+mn-lt"/>
              </a:rPr>
              <a:t>Regression-Backward</a:t>
            </a:r>
          </a:p>
        </p:txBody>
      </p:sp>
      <p:pic>
        <p:nvPicPr>
          <p:cNvPr id="7" name="图片 6">
            <a:extLst>
              <a:ext uri="{FF2B5EF4-FFF2-40B4-BE49-F238E27FC236}">
                <a16:creationId xmlns:a16="http://schemas.microsoft.com/office/drawing/2014/main" id="{789742B4-F3F1-984F-88F9-8F9797FF960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48170" y="3081185"/>
            <a:ext cx="4665421" cy="3605548"/>
          </a:xfrm>
          <a:prstGeom prst="rect">
            <a:avLst/>
          </a:prstGeom>
          <a:effectLst/>
        </p:spPr>
      </p:pic>
      <p:sp>
        <p:nvSpPr>
          <p:cNvPr id="8" name="矩形 7">
            <a:extLst>
              <a:ext uri="{FF2B5EF4-FFF2-40B4-BE49-F238E27FC236}">
                <a16:creationId xmlns:a16="http://schemas.microsoft.com/office/drawing/2014/main" id="{B6B5189E-D06D-904A-B559-0979FDD0781A}"/>
              </a:ext>
            </a:extLst>
          </p:cNvPr>
          <p:cNvSpPr/>
          <p:nvPr/>
        </p:nvSpPr>
        <p:spPr>
          <a:xfrm>
            <a:off x="835561" y="3024293"/>
            <a:ext cx="4923866" cy="320999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6" name="矩形 25">
            <a:extLst>
              <a:ext uri="{FF2B5EF4-FFF2-40B4-BE49-F238E27FC236}">
                <a16:creationId xmlns:a16="http://schemas.microsoft.com/office/drawing/2014/main" id="{089993CA-FF91-5B45-88D6-5DA210434DD8}"/>
              </a:ext>
            </a:extLst>
          </p:cNvPr>
          <p:cNvSpPr/>
          <p:nvPr/>
        </p:nvSpPr>
        <p:spPr>
          <a:xfrm>
            <a:off x="6748170" y="3020137"/>
            <a:ext cx="4665421" cy="371724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文本框 10">
            <a:extLst>
              <a:ext uri="{FF2B5EF4-FFF2-40B4-BE49-F238E27FC236}">
                <a16:creationId xmlns:a16="http://schemas.microsoft.com/office/drawing/2014/main" id="{AC86B369-FD45-C446-A545-606FA464DC82}"/>
              </a:ext>
            </a:extLst>
          </p:cNvPr>
          <p:cNvSpPr txBox="1"/>
          <p:nvPr/>
        </p:nvSpPr>
        <p:spPr>
          <a:xfrm>
            <a:off x="777144" y="1046868"/>
            <a:ext cx="11416381" cy="1200329"/>
          </a:xfrm>
          <a:prstGeom prst="rect">
            <a:avLst/>
          </a:prstGeom>
          <a:noFill/>
        </p:spPr>
        <p:txBody>
          <a:bodyPr wrap="square" rtlCol="0">
            <a:spAutoFit/>
          </a:bodyPr>
          <a:lstStyle/>
          <a:p>
            <a:r>
              <a:rPr kumimoji="1" lang="en-US" altLang="zh-CN" sz="2400" dirty="0">
                <a:latin typeface="Times" pitchFamily="2" charset="0"/>
              </a:rPr>
              <a:t>After</a:t>
            </a:r>
            <a:r>
              <a:rPr kumimoji="1" lang="zh-CN" altLang="en-US" sz="2400" dirty="0">
                <a:latin typeface="Times" pitchFamily="2" charset="0"/>
              </a:rPr>
              <a:t> </a:t>
            </a:r>
            <a:r>
              <a:rPr kumimoji="1" lang="en-US" altLang="zh-CN" sz="2400" dirty="0">
                <a:latin typeface="Times" pitchFamily="2" charset="0"/>
              </a:rPr>
              <a:t>finishing Stepwise Regression, we have the two different variable selection results:</a:t>
            </a:r>
          </a:p>
          <a:p>
            <a:r>
              <a:rPr kumimoji="1" lang="en-US" altLang="zh-CN" sz="2400" dirty="0">
                <a:latin typeface="Times" pitchFamily="2" charset="0"/>
              </a:rPr>
              <a:t>•</a:t>
            </a:r>
            <a:r>
              <a:rPr kumimoji="1" lang="zh-CN" altLang="en-US" sz="2400" dirty="0">
                <a:latin typeface="Times" pitchFamily="2" charset="0"/>
              </a:rPr>
              <a:t> </a:t>
            </a:r>
            <a:r>
              <a:rPr kumimoji="1" lang="en-US" altLang="zh-CN" sz="2400" b="1" dirty="0">
                <a:solidFill>
                  <a:srgbClr val="FF0000"/>
                </a:solidFill>
                <a:latin typeface="Times" pitchFamily="2" charset="0"/>
              </a:rPr>
              <a:t>10 variables </a:t>
            </a:r>
            <a:r>
              <a:rPr kumimoji="1" lang="en-US" altLang="zh-CN" sz="2400" dirty="0">
                <a:latin typeface="Times" pitchFamily="2" charset="0"/>
              </a:rPr>
              <a:t>have been identified as significant features using </a:t>
            </a:r>
            <a:r>
              <a:rPr kumimoji="1" lang="en-US" altLang="zh-CN" sz="2400" b="1" dirty="0">
                <a:solidFill>
                  <a:srgbClr val="FF0000"/>
                </a:solidFill>
                <a:latin typeface="Times" pitchFamily="2" charset="0"/>
              </a:rPr>
              <a:t>forward selection</a:t>
            </a:r>
            <a:r>
              <a:rPr kumimoji="1" lang="en-US" altLang="zh-CN" sz="2400" dirty="0">
                <a:latin typeface="Times" pitchFamily="2" charset="0"/>
              </a:rPr>
              <a:t>.</a:t>
            </a:r>
          </a:p>
          <a:p>
            <a:r>
              <a:rPr kumimoji="1" lang="en-US" altLang="zh-CN" sz="2400" dirty="0">
                <a:latin typeface="Times" pitchFamily="2" charset="0"/>
              </a:rPr>
              <a:t>•</a:t>
            </a:r>
            <a:r>
              <a:rPr kumimoji="1" lang="zh-CN" altLang="en-US" sz="2400" dirty="0">
                <a:latin typeface="Times" pitchFamily="2" charset="0"/>
              </a:rPr>
              <a:t> </a:t>
            </a:r>
            <a:r>
              <a:rPr kumimoji="1" lang="en-US" altLang="zh-CN" sz="2400" b="1" dirty="0">
                <a:solidFill>
                  <a:srgbClr val="FF0000"/>
                </a:solidFill>
                <a:latin typeface="Times" pitchFamily="2" charset="0"/>
              </a:rPr>
              <a:t>15 variables </a:t>
            </a:r>
            <a:r>
              <a:rPr kumimoji="1" lang="en-US" altLang="zh-CN" sz="2400" dirty="0">
                <a:latin typeface="Times" pitchFamily="2" charset="0"/>
              </a:rPr>
              <a:t>have been identified as significant features using </a:t>
            </a:r>
            <a:r>
              <a:rPr kumimoji="1" lang="en-US" altLang="zh-CN" sz="2400" b="1" dirty="0">
                <a:solidFill>
                  <a:srgbClr val="FF0000"/>
                </a:solidFill>
                <a:latin typeface="Times" pitchFamily="2" charset="0"/>
              </a:rPr>
              <a:t>backward elimination</a:t>
            </a:r>
            <a:r>
              <a:rPr kumimoji="1" lang="en-US" altLang="zh-CN" sz="2400" b="1" dirty="0">
                <a:solidFill>
                  <a:schemeClr val="accent1"/>
                </a:solidFill>
                <a:latin typeface="Times" pitchFamily="2" charset="0"/>
              </a:rPr>
              <a:t>.</a:t>
            </a:r>
            <a:endParaRPr kumimoji="1" lang="zh-CN" altLang="en-US" sz="2400" b="1" dirty="0">
              <a:solidFill>
                <a:schemeClr val="accent1"/>
              </a:solidFill>
              <a:latin typeface="Times" pitchFamily="2" charset="0"/>
            </a:endParaRPr>
          </a:p>
        </p:txBody>
      </p:sp>
    </p:spTree>
    <p:extLst>
      <p:ext uri="{BB962C8B-B14F-4D97-AF65-F5344CB8AC3E}">
        <p14:creationId xmlns:p14="http://schemas.microsoft.com/office/powerpoint/2010/main" val="680953412"/>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300" fill="hold"/>
                                        <p:tgtEl>
                                          <p:spTgt spid="2"/>
                                        </p:tgtEl>
                                        <p:attrNameLst>
                                          <p:attrName>ppt_x</p:attrName>
                                        </p:attrNameLst>
                                      </p:cBhvr>
                                      <p:tavLst>
                                        <p:tav tm="0">
                                          <p:val>
                                            <p:strVal val="0-#ppt_w/2"/>
                                          </p:val>
                                        </p:tav>
                                        <p:tav tm="100000">
                                          <p:val>
                                            <p:strVal val="#ppt_x"/>
                                          </p:val>
                                        </p:tav>
                                      </p:tavLst>
                                    </p:anim>
                                    <p:anim calcmode="lin" valueType="num">
                                      <p:cBhvr additive="base">
                                        <p:cTn id="8" dur="3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300"/>
                                  </p:stCondLst>
                                  <p:childTnLst>
                                    <p:set>
                                      <p:cBhvr>
                                        <p:cTn id="10" dur="1" fill="hold">
                                          <p:stCondLst>
                                            <p:cond delay="0"/>
                                          </p:stCondLst>
                                        </p:cTn>
                                        <p:tgtEl>
                                          <p:spTgt spid="25"/>
                                        </p:tgtEl>
                                        <p:attrNameLst>
                                          <p:attrName>style.visibility</p:attrName>
                                        </p:attrNameLst>
                                      </p:cBhvr>
                                      <p:to>
                                        <p:strVal val="visible"/>
                                      </p:to>
                                    </p:set>
                                    <p:anim calcmode="lin" valueType="num">
                                      <p:cBhvr additive="base">
                                        <p:cTn id="11" dur="300" fill="hold"/>
                                        <p:tgtEl>
                                          <p:spTgt spid="25"/>
                                        </p:tgtEl>
                                        <p:attrNameLst>
                                          <p:attrName>ppt_x</p:attrName>
                                        </p:attrNameLst>
                                      </p:cBhvr>
                                      <p:tavLst>
                                        <p:tav tm="0">
                                          <p:val>
                                            <p:strVal val="0-#ppt_w/2"/>
                                          </p:val>
                                        </p:tav>
                                        <p:tav tm="100000">
                                          <p:val>
                                            <p:strVal val="#ppt_x"/>
                                          </p:val>
                                        </p:tav>
                                      </p:tavLst>
                                    </p:anim>
                                    <p:anim calcmode="lin" valueType="num">
                                      <p:cBhvr additive="base">
                                        <p:cTn id="12" dur="300" fill="hold"/>
                                        <p:tgtEl>
                                          <p:spTgt spid="2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a:extLst>
              <a:ext uri="{FF2B5EF4-FFF2-40B4-BE49-F238E27FC236}">
                <a16:creationId xmlns:a16="http://schemas.microsoft.com/office/drawing/2014/main" id="{D2D8701D-78B8-4F07-8448-76DF0BCF5F6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4563" y="1411090"/>
            <a:ext cx="3646560" cy="5352066"/>
          </a:xfrm>
          <a:prstGeom prst="rect">
            <a:avLst/>
          </a:prstGeom>
        </p:spPr>
      </p:pic>
      <p:pic>
        <p:nvPicPr>
          <p:cNvPr id="2" name="图片 1">
            <a:extLst>
              <a:ext uri="{FF2B5EF4-FFF2-40B4-BE49-F238E27FC236}">
                <a16:creationId xmlns:a16="http://schemas.microsoft.com/office/drawing/2014/main" id="{AB57C0F8-B204-4584-AB17-3A4B9892388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92653" y="536291"/>
            <a:ext cx="60959" cy="286504"/>
          </a:xfrm>
          <a:prstGeom prst="rect">
            <a:avLst/>
          </a:prstGeom>
        </p:spPr>
      </p:pic>
      <p:sp>
        <p:nvSpPr>
          <p:cNvPr id="18" name="TextBox 7">
            <a:extLst>
              <a:ext uri="{FF2B5EF4-FFF2-40B4-BE49-F238E27FC236}">
                <a16:creationId xmlns:a16="http://schemas.microsoft.com/office/drawing/2014/main" id="{8DE6CD62-A5CF-42EF-B6BB-0447C20B7252}"/>
              </a:ext>
            </a:extLst>
          </p:cNvPr>
          <p:cNvSpPr txBox="1"/>
          <p:nvPr/>
        </p:nvSpPr>
        <p:spPr>
          <a:xfrm>
            <a:off x="999844" y="968060"/>
            <a:ext cx="2286222" cy="338554"/>
          </a:xfrm>
          <a:prstGeom prst="rect">
            <a:avLst/>
          </a:prstGeom>
          <a:noFill/>
        </p:spPr>
        <p:txBody>
          <a:bodyPr wrap="square" rtlCol="0">
            <a:spAutoFit/>
          </a:bodyPr>
          <a:lstStyle/>
          <a:p>
            <a:pPr defTabSz="1219020"/>
            <a:r>
              <a:rPr lang="en-US" altLang="zh-CN" sz="1600" b="1" dirty="0">
                <a:solidFill>
                  <a:srgbClr val="4F4D50"/>
                </a:solidFill>
                <a:latin typeface="方正黑体简体" panose="02010601030101010101" pitchFamily="2" charset="-122"/>
                <a:ea typeface="方正黑体简体" panose="02010601030101010101" pitchFamily="2" charset="-122"/>
                <a:cs typeface="+mn-ea"/>
                <a:sym typeface="+mn-lt"/>
              </a:rPr>
              <a:t>Random</a:t>
            </a:r>
            <a:r>
              <a:rPr lang="zh-CN" altLang="en-US" sz="1600" b="1" dirty="0">
                <a:solidFill>
                  <a:srgbClr val="4F4D50"/>
                </a:solidFill>
                <a:latin typeface="方正黑体简体" panose="02010601030101010101" pitchFamily="2" charset="-122"/>
                <a:ea typeface="方正黑体简体" panose="02010601030101010101" pitchFamily="2" charset="-122"/>
                <a:cs typeface="+mn-ea"/>
                <a:sym typeface="+mn-lt"/>
              </a:rPr>
              <a:t> </a:t>
            </a:r>
            <a:r>
              <a:rPr lang="en-US" altLang="zh-CN" sz="1600" b="1" dirty="0">
                <a:solidFill>
                  <a:srgbClr val="4F4D50"/>
                </a:solidFill>
                <a:latin typeface="方正黑体简体" panose="02010601030101010101" pitchFamily="2" charset="-122"/>
                <a:ea typeface="方正黑体简体" panose="02010601030101010101" pitchFamily="2" charset="-122"/>
                <a:cs typeface="+mn-ea"/>
                <a:sym typeface="+mn-lt"/>
              </a:rPr>
              <a:t>Forest</a:t>
            </a:r>
            <a:r>
              <a:rPr lang="zh-CN" altLang="en-US" sz="1600" b="1" dirty="0">
                <a:solidFill>
                  <a:srgbClr val="4F4D50"/>
                </a:solidFill>
                <a:latin typeface="方正黑体简体" panose="02010601030101010101" pitchFamily="2" charset="-122"/>
                <a:ea typeface="方正黑体简体" panose="02010601030101010101" pitchFamily="2" charset="-122"/>
                <a:cs typeface="+mn-ea"/>
                <a:sym typeface="+mn-lt"/>
              </a:rPr>
              <a:t>（</a:t>
            </a:r>
            <a:r>
              <a:rPr lang="en-US" altLang="zh-CN" sz="1600" b="1" dirty="0">
                <a:solidFill>
                  <a:srgbClr val="4F4D50"/>
                </a:solidFill>
                <a:latin typeface="方正黑体简体" panose="02010601030101010101" pitchFamily="2" charset="-122"/>
                <a:ea typeface="方正黑体简体" panose="02010601030101010101" pitchFamily="2" charset="-122"/>
                <a:cs typeface="+mn-ea"/>
                <a:sym typeface="+mn-lt"/>
              </a:rPr>
              <a:t>15</a:t>
            </a:r>
            <a:r>
              <a:rPr lang="zh-CN" altLang="en-US" sz="1600" b="1" dirty="0">
                <a:solidFill>
                  <a:srgbClr val="4F4D50"/>
                </a:solidFill>
                <a:latin typeface="方正黑体简体" panose="02010601030101010101" pitchFamily="2" charset="-122"/>
                <a:ea typeface="方正黑体简体" panose="02010601030101010101" pitchFamily="2" charset="-122"/>
                <a:cs typeface="+mn-ea"/>
                <a:sym typeface="+mn-lt"/>
              </a:rPr>
              <a:t>）</a:t>
            </a:r>
            <a:endParaRPr lang="en-US" altLang="zh-CN" sz="1600" b="1" dirty="0">
              <a:solidFill>
                <a:srgbClr val="4F4D50"/>
              </a:solidFill>
              <a:latin typeface="方正黑体简体" panose="02010601030101010101" pitchFamily="2" charset="-122"/>
              <a:ea typeface="方正黑体简体" panose="02010601030101010101" pitchFamily="2" charset="-122"/>
              <a:cs typeface="+mn-ea"/>
              <a:sym typeface="+mn-lt"/>
            </a:endParaRPr>
          </a:p>
        </p:txBody>
      </p:sp>
      <p:sp>
        <p:nvSpPr>
          <p:cNvPr id="19" name="文本框 18">
            <a:extLst>
              <a:ext uri="{FF2B5EF4-FFF2-40B4-BE49-F238E27FC236}">
                <a16:creationId xmlns:a16="http://schemas.microsoft.com/office/drawing/2014/main" id="{503E0C68-DA60-417A-94AF-3E2A39D1D51A}"/>
              </a:ext>
            </a:extLst>
          </p:cNvPr>
          <p:cNvSpPr txBox="1"/>
          <p:nvPr/>
        </p:nvSpPr>
        <p:spPr>
          <a:xfrm>
            <a:off x="463326" y="1520395"/>
            <a:ext cx="3359258" cy="4801314"/>
          </a:xfrm>
          <a:prstGeom prst="rect">
            <a:avLst/>
          </a:prstGeom>
          <a:noFill/>
        </p:spPr>
        <p:txBody>
          <a:bodyPr wrap="square" rtlCol="0">
            <a:spAutoFit/>
          </a:bodyPr>
          <a:lstStyle/>
          <a:p>
            <a:r>
              <a:rPr lang="en" altLang="zh-CN" b="1" dirty="0">
                <a:solidFill>
                  <a:srgbClr val="00B0F0"/>
                </a:solidFill>
                <a:latin typeface="Times" pitchFamily="2" charset="0"/>
              </a:rPr>
              <a:t>Experience Requirements</a:t>
            </a:r>
            <a:endParaRPr lang="en-US" altLang="zh-CN" b="1" dirty="0">
              <a:solidFill>
                <a:srgbClr val="00B0F0"/>
              </a:solidFill>
              <a:latin typeface="Times" pitchFamily="2" charset="0"/>
            </a:endParaRPr>
          </a:p>
          <a:p>
            <a:r>
              <a:rPr lang="en" altLang="zh-CN" b="1" dirty="0">
                <a:solidFill>
                  <a:srgbClr val="00B0F0"/>
                </a:solidFill>
                <a:latin typeface="Times" pitchFamily="2" charset="0"/>
              </a:rPr>
              <a:t>Academic Requirements</a:t>
            </a:r>
          </a:p>
          <a:p>
            <a:r>
              <a:rPr lang="en-US" altLang="zh-CN" b="1" dirty="0">
                <a:solidFill>
                  <a:srgbClr val="00B0F0"/>
                </a:solidFill>
                <a:latin typeface="Times" pitchFamily="2" charset="0"/>
              </a:rPr>
              <a:t>Average</a:t>
            </a:r>
            <a:r>
              <a:rPr lang="zh-CN" altLang="en-US" b="1" dirty="0">
                <a:solidFill>
                  <a:srgbClr val="00B0F0"/>
                </a:solidFill>
                <a:latin typeface="Times" pitchFamily="2" charset="0"/>
              </a:rPr>
              <a:t> </a:t>
            </a:r>
            <a:r>
              <a:rPr lang="en-US" altLang="zh-CN" b="1" dirty="0">
                <a:solidFill>
                  <a:srgbClr val="00B0F0"/>
                </a:solidFill>
                <a:latin typeface="Times" pitchFamily="2" charset="0"/>
              </a:rPr>
              <a:t>Salary</a:t>
            </a:r>
          </a:p>
          <a:p>
            <a:r>
              <a:rPr lang="en" altLang="zh-CN" b="1" dirty="0">
                <a:solidFill>
                  <a:srgbClr val="00B0F0"/>
                </a:solidFill>
                <a:latin typeface="Times" pitchFamily="2" charset="0"/>
              </a:rPr>
              <a:t>Company</a:t>
            </a:r>
            <a:r>
              <a:rPr lang="zh-CN" altLang="en-US" b="1" dirty="0">
                <a:solidFill>
                  <a:srgbClr val="00B0F0"/>
                </a:solidFill>
                <a:latin typeface="Times" pitchFamily="2" charset="0"/>
              </a:rPr>
              <a:t> </a:t>
            </a:r>
            <a:r>
              <a:rPr lang="en" altLang="zh-CN" b="1" dirty="0">
                <a:solidFill>
                  <a:srgbClr val="00B0F0"/>
                </a:solidFill>
                <a:latin typeface="Times" pitchFamily="2" charset="0"/>
              </a:rPr>
              <a:t>Scale</a:t>
            </a:r>
          </a:p>
          <a:p>
            <a:r>
              <a:rPr lang="en" altLang="zh-CN" b="1" dirty="0">
                <a:solidFill>
                  <a:srgbClr val="00B0F0"/>
                </a:solidFill>
                <a:latin typeface="Times" pitchFamily="2" charset="0"/>
              </a:rPr>
              <a:t>Job Introduction</a:t>
            </a:r>
            <a:r>
              <a:rPr lang="en-US" altLang="zh-CN" b="1" dirty="0">
                <a:solidFill>
                  <a:srgbClr val="00B0F0"/>
                </a:solidFill>
                <a:latin typeface="Times" pitchFamily="2" charset="0"/>
              </a:rPr>
              <a:t>_45(</a:t>
            </a:r>
            <a:r>
              <a:rPr lang="en-US" altLang="zh-CN" b="1" i="1" dirty="0">
                <a:solidFill>
                  <a:srgbClr val="00B0F0"/>
                </a:solidFill>
                <a:latin typeface="Times" pitchFamily="2" charset="0"/>
              </a:rPr>
              <a:t>team</a:t>
            </a:r>
            <a:r>
              <a:rPr lang="en-US" altLang="zh-CN" b="1" dirty="0">
                <a:solidFill>
                  <a:srgbClr val="00B0F0"/>
                </a:solidFill>
                <a:latin typeface="Times" pitchFamily="2" charset="0"/>
              </a:rPr>
              <a:t>)</a:t>
            </a:r>
          </a:p>
          <a:p>
            <a:r>
              <a:rPr lang="en" altLang="zh-CN" dirty="0">
                <a:solidFill>
                  <a:schemeClr val="tx1">
                    <a:lumMod val="65000"/>
                    <a:lumOff val="35000"/>
                  </a:schemeClr>
                </a:solidFill>
                <a:latin typeface="Times" pitchFamily="2" charset="0"/>
              </a:rPr>
              <a:t>Job Introduction</a:t>
            </a:r>
            <a:r>
              <a:rPr lang="en-US" altLang="zh-CN" dirty="0">
                <a:solidFill>
                  <a:schemeClr val="tx1">
                    <a:lumMod val="65000"/>
                    <a:lumOff val="35000"/>
                  </a:schemeClr>
                </a:solidFill>
                <a:latin typeface="Times" pitchFamily="2" charset="0"/>
              </a:rPr>
              <a:t>_15(</a:t>
            </a:r>
            <a:r>
              <a:rPr lang="en-US" altLang="zh-CN" i="1" dirty="0">
                <a:solidFill>
                  <a:schemeClr val="tx1">
                    <a:lumMod val="65000"/>
                    <a:lumOff val="35000"/>
                  </a:schemeClr>
                </a:solidFill>
                <a:latin typeface="Times" pitchFamily="2" charset="0"/>
              </a:rPr>
              <a:t>traffic</a:t>
            </a:r>
            <a:r>
              <a:rPr lang="en-US" altLang="zh-CN" dirty="0">
                <a:solidFill>
                  <a:schemeClr val="tx1">
                    <a:lumMod val="65000"/>
                    <a:lumOff val="35000"/>
                  </a:schemeClr>
                </a:solidFill>
                <a:latin typeface="Times" pitchFamily="2" charset="0"/>
              </a:rPr>
              <a:t>)</a:t>
            </a:r>
          </a:p>
          <a:p>
            <a:r>
              <a:rPr lang="en" altLang="zh-CN" dirty="0">
                <a:solidFill>
                  <a:schemeClr val="tx1">
                    <a:lumMod val="65000"/>
                    <a:lumOff val="35000"/>
                  </a:schemeClr>
                </a:solidFill>
                <a:latin typeface="Times" pitchFamily="2" charset="0"/>
              </a:rPr>
              <a:t>Job details </a:t>
            </a:r>
            <a:r>
              <a:rPr lang="en-US" altLang="zh-CN" dirty="0">
                <a:solidFill>
                  <a:schemeClr val="tx1">
                    <a:lumMod val="65000"/>
                    <a:lumOff val="35000"/>
                  </a:schemeClr>
                </a:solidFill>
                <a:latin typeface="Times" pitchFamily="2" charset="0"/>
              </a:rPr>
              <a:t>_33(</a:t>
            </a:r>
            <a:r>
              <a:rPr lang="en" altLang="zh-CN" i="1" dirty="0">
                <a:solidFill>
                  <a:schemeClr val="tx1">
                    <a:lumMod val="65000"/>
                    <a:lumOff val="35000"/>
                  </a:schemeClr>
                </a:solidFill>
                <a:latin typeface="Times" pitchFamily="2" charset="0"/>
              </a:rPr>
              <a:t>user</a:t>
            </a:r>
            <a:r>
              <a:rPr lang="en-US" altLang="zh-CN" dirty="0">
                <a:solidFill>
                  <a:schemeClr val="tx1">
                    <a:lumMod val="65000"/>
                    <a:lumOff val="35000"/>
                  </a:schemeClr>
                </a:solidFill>
                <a:latin typeface="Times" pitchFamily="2" charset="0"/>
              </a:rPr>
              <a:t>)</a:t>
            </a:r>
          </a:p>
          <a:p>
            <a:r>
              <a:rPr lang="en" altLang="zh-CN" b="1" dirty="0">
                <a:solidFill>
                  <a:srgbClr val="00B0F0"/>
                </a:solidFill>
                <a:latin typeface="Times" pitchFamily="2" charset="0"/>
              </a:rPr>
              <a:t>Job details </a:t>
            </a:r>
            <a:r>
              <a:rPr lang="en-US" altLang="zh-CN" b="1" dirty="0">
                <a:solidFill>
                  <a:srgbClr val="00B0F0"/>
                </a:solidFill>
                <a:latin typeface="Times" pitchFamily="2" charset="0"/>
              </a:rPr>
              <a:t>_25(</a:t>
            </a:r>
            <a:r>
              <a:rPr lang="en-US" altLang="zh-CN" b="1" i="1" dirty="0">
                <a:solidFill>
                  <a:srgbClr val="00B0F0"/>
                </a:solidFill>
                <a:latin typeface="Times" pitchFamily="2" charset="0"/>
              </a:rPr>
              <a:t>communicate</a:t>
            </a:r>
            <a:r>
              <a:rPr lang="en-US" altLang="zh-CN" b="1" dirty="0">
                <a:solidFill>
                  <a:srgbClr val="00B0F0"/>
                </a:solidFill>
                <a:latin typeface="Times" pitchFamily="2" charset="0"/>
              </a:rPr>
              <a:t>)</a:t>
            </a:r>
          </a:p>
          <a:p>
            <a:r>
              <a:rPr lang="en" altLang="zh-CN" dirty="0">
                <a:solidFill>
                  <a:schemeClr val="tx1">
                    <a:lumMod val="65000"/>
                    <a:lumOff val="35000"/>
                  </a:schemeClr>
                </a:solidFill>
                <a:latin typeface="Times" pitchFamily="2" charset="0"/>
              </a:rPr>
              <a:t>Job details </a:t>
            </a:r>
            <a:r>
              <a:rPr lang="en-US" altLang="zh-CN" dirty="0">
                <a:solidFill>
                  <a:schemeClr val="tx1">
                    <a:lumMod val="65000"/>
                    <a:lumOff val="35000"/>
                  </a:schemeClr>
                </a:solidFill>
                <a:latin typeface="Times" pitchFamily="2" charset="0"/>
              </a:rPr>
              <a:t>_41(</a:t>
            </a:r>
            <a:r>
              <a:rPr lang="en-US" altLang="zh-CN" i="1" dirty="0">
                <a:solidFill>
                  <a:schemeClr val="tx1">
                    <a:lumMod val="65000"/>
                    <a:lumOff val="35000"/>
                  </a:schemeClr>
                </a:solidFill>
                <a:latin typeface="Times" pitchFamily="2" charset="0"/>
              </a:rPr>
              <a:t>customer</a:t>
            </a:r>
            <a:r>
              <a:rPr lang="en-US" altLang="zh-CN" dirty="0">
                <a:solidFill>
                  <a:schemeClr val="tx1">
                    <a:lumMod val="65000"/>
                    <a:lumOff val="35000"/>
                  </a:schemeClr>
                </a:solidFill>
                <a:latin typeface="Times" pitchFamily="2" charset="0"/>
              </a:rPr>
              <a:t>)</a:t>
            </a:r>
            <a:endParaRPr lang="zh-CN" altLang="zh-CN" dirty="0">
              <a:solidFill>
                <a:schemeClr val="tx1">
                  <a:lumMod val="65000"/>
                  <a:lumOff val="35000"/>
                </a:schemeClr>
              </a:solidFill>
              <a:latin typeface="Times" pitchFamily="2" charset="0"/>
            </a:endParaRPr>
          </a:p>
          <a:p>
            <a:r>
              <a:rPr lang="en" altLang="zh-CN" dirty="0">
                <a:solidFill>
                  <a:schemeClr val="tx1">
                    <a:lumMod val="65000"/>
                    <a:lumOff val="35000"/>
                  </a:schemeClr>
                </a:solidFill>
                <a:latin typeface="Times" pitchFamily="2" charset="0"/>
              </a:rPr>
              <a:t>Job details </a:t>
            </a:r>
            <a:r>
              <a:rPr lang="en-US" altLang="zh-CN" dirty="0">
                <a:solidFill>
                  <a:schemeClr val="tx1">
                    <a:lumMod val="65000"/>
                    <a:lumOff val="35000"/>
                  </a:schemeClr>
                </a:solidFill>
                <a:latin typeface="Times" pitchFamily="2" charset="0"/>
              </a:rPr>
              <a:t>_24(</a:t>
            </a:r>
            <a:r>
              <a:rPr lang="en-US" altLang="zh-CN" i="1" dirty="0">
                <a:solidFill>
                  <a:schemeClr val="tx1">
                    <a:lumMod val="65000"/>
                    <a:lumOff val="35000"/>
                  </a:schemeClr>
                </a:solidFill>
                <a:latin typeface="Times" pitchFamily="2" charset="0"/>
              </a:rPr>
              <a:t>team</a:t>
            </a:r>
            <a:r>
              <a:rPr lang="en-US" altLang="zh-CN" dirty="0">
                <a:solidFill>
                  <a:schemeClr val="tx1">
                    <a:lumMod val="65000"/>
                    <a:lumOff val="35000"/>
                  </a:schemeClr>
                </a:solidFill>
                <a:latin typeface="Times" pitchFamily="2" charset="0"/>
              </a:rPr>
              <a:t>)</a:t>
            </a:r>
          </a:p>
          <a:p>
            <a:r>
              <a:rPr lang="en" altLang="zh-CN" b="1" dirty="0">
                <a:solidFill>
                  <a:srgbClr val="00B0F0"/>
                </a:solidFill>
                <a:latin typeface="Times" pitchFamily="2" charset="0"/>
              </a:rPr>
              <a:t>Company Details</a:t>
            </a:r>
            <a:r>
              <a:rPr lang="en-US" altLang="zh-CN" b="1" dirty="0">
                <a:solidFill>
                  <a:srgbClr val="00B0F0"/>
                </a:solidFill>
                <a:latin typeface="Times" pitchFamily="2" charset="0"/>
              </a:rPr>
              <a:t>_46 (</a:t>
            </a:r>
            <a:r>
              <a:rPr lang="en" altLang="zh-CN" b="1" i="1" dirty="0">
                <a:solidFill>
                  <a:srgbClr val="00B0F0"/>
                </a:solidFill>
                <a:latin typeface="Times" pitchFamily="2" charset="0"/>
              </a:rPr>
              <a:t>Company Values</a:t>
            </a:r>
            <a:r>
              <a:rPr lang="en-US" altLang="zh-CN" b="1" dirty="0">
                <a:solidFill>
                  <a:srgbClr val="00B0F0"/>
                </a:solidFill>
                <a:latin typeface="Times" pitchFamily="2" charset="0"/>
              </a:rPr>
              <a:t>)</a:t>
            </a:r>
          </a:p>
          <a:p>
            <a:r>
              <a:rPr lang="en-US" altLang="zh-CN" b="1" dirty="0">
                <a:solidFill>
                  <a:srgbClr val="00B0F0"/>
                </a:solidFill>
                <a:latin typeface="Times" pitchFamily="2" charset="0"/>
              </a:rPr>
              <a:t>Company</a:t>
            </a:r>
            <a:r>
              <a:rPr lang="zh-CN" altLang="en-US" b="1" dirty="0">
                <a:solidFill>
                  <a:srgbClr val="00B0F0"/>
                </a:solidFill>
                <a:latin typeface="Times" pitchFamily="2" charset="0"/>
              </a:rPr>
              <a:t> </a:t>
            </a:r>
            <a:r>
              <a:rPr lang="en-US" altLang="zh-CN" b="1" dirty="0">
                <a:solidFill>
                  <a:srgbClr val="00B0F0"/>
                </a:solidFill>
                <a:latin typeface="Times" pitchFamily="2" charset="0"/>
              </a:rPr>
              <a:t>filed_35(Building Materials Industry)</a:t>
            </a:r>
          </a:p>
          <a:p>
            <a:r>
              <a:rPr lang="en-US" altLang="zh-CN" dirty="0">
                <a:solidFill>
                  <a:schemeClr val="tx1">
                    <a:lumMod val="65000"/>
                    <a:lumOff val="35000"/>
                  </a:schemeClr>
                </a:solidFill>
                <a:latin typeface="Times" pitchFamily="2" charset="0"/>
              </a:rPr>
              <a:t>Company</a:t>
            </a:r>
            <a:r>
              <a:rPr lang="zh-CN" altLang="en-US" dirty="0">
                <a:solidFill>
                  <a:schemeClr val="tx1">
                    <a:lumMod val="65000"/>
                    <a:lumOff val="35000"/>
                  </a:schemeClr>
                </a:solidFill>
                <a:latin typeface="Times" pitchFamily="2" charset="0"/>
              </a:rPr>
              <a:t> </a:t>
            </a:r>
            <a:r>
              <a:rPr lang="en-US" altLang="zh-CN" dirty="0">
                <a:solidFill>
                  <a:schemeClr val="tx1">
                    <a:lumMod val="65000"/>
                    <a:lumOff val="35000"/>
                  </a:schemeClr>
                </a:solidFill>
                <a:latin typeface="Times" pitchFamily="2" charset="0"/>
              </a:rPr>
              <a:t>filed _22(</a:t>
            </a:r>
            <a:r>
              <a:rPr lang="en" altLang="zh-CN" dirty="0">
                <a:solidFill>
                  <a:schemeClr val="tx1">
                    <a:lumMod val="65000"/>
                    <a:lumOff val="35000"/>
                  </a:schemeClr>
                </a:solidFill>
                <a:latin typeface="Times" pitchFamily="2" charset="0"/>
              </a:rPr>
              <a:t>Professional</a:t>
            </a:r>
            <a:r>
              <a:rPr lang="en-US" altLang="zh-CN" dirty="0">
                <a:solidFill>
                  <a:schemeClr val="tx1">
                    <a:lumMod val="65000"/>
                    <a:lumOff val="35000"/>
                  </a:schemeClr>
                </a:solidFill>
                <a:latin typeface="Times" pitchFamily="2" charset="0"/>
              </a:rPr>
              <a:t>)</a:t>
            </a:r>
          </a:p>
          <a:p>
            <a:r>
              <a:rPr lang="en-US" altLang="zh-CN" dirty="0">
                <a:solidFill>
                  <a:schemeClr val="tx1">
                    <a:lumMod val="65000"/>
                    <a:lumOff val="35000"/>
                  </a:schemeClr>
                </a:solidFill>
                <a:latin typeface="Times" pitchFamily="2" charset="0"/>
              </a:rPr>
              <a:t>Company</a:t>
            </a:r>
            <a:r>
              <a:rPr lang="zh-CN" altLang="en-US" dirty="0">
                <a:solidFill>
                  <a:schemeClr val="tx1">
                    <a:lumMod val="65000"/>
                    <a:lumOff val="35000"/>
                  </a:schemeClr>
                </a:solidFill>
                <a:latin typeface="Times" pitchFamily="2" charset="0"/>
              </a:rPr>
              <a:t> </a:t>
            </a:r>
            <a:r>
              <a:rPr lang="en-US" altLang="zh-CN" dirty="0">
                <a:solidFill>
                  <a:schemeClr val="tx1">
                    <a:lumMod val="65000"/>
                    <a:lumOff val="35000"/>
                  </a:schemeClr>
                </a:solidFill>
                <a:latin typeface="Times" pitchFamily="2" charset="0"/>
              </a:rPr>
              <a:t>filed _34(</a:t>
            </a:r>
            <a:r>
              <a:rPr lang="en" altLang="zh-CN" dirty="0">
                <a:solidFill>
                  <a:schemeClr val="tx1">
                    <a:lumMod val="65000"/>
                    <a:lumOff val="35000"/>
                  </a:schemeClr>
                </a:solidFill>
                <a:latin typeface="Times" pitchFamily="2" charset="0"/>
              </a:rPr>
              <a:t>Engineering</a:t>
            </a:r>
            <a:r>
              <a:rPr lang="en-US" altLang="zh-CN" dirty="0">
                <a:solidFill>
                  <a:schemeClr val="tx1">
                    <a:lumMod val="65000"/>
                    <a:lumOff val="35000"/>
                  </a:schemeClr>
                </a:solidFill>
                <a:latin typeface="Times" pitchFamily="2" charset="0"/>
              </a:rPr>
              <a:t>)</a:t>
            </a:r>
          </a:p>
          <a:p>
            <a:r>
              <a:rPr lang="en-US" altLang="zh-CN" dirty="0">
                <a:solidFill>
                  <a:schemeClr val="tx1">
                    <a:lumMod val="65000"/>
                    <a:lumOff val="35000"/>
                  </a:schemeClr>
                </a:solidFill>
                <a:latin typeface="Times" pitchFamily="2" charset="0"/>
              </a:rPr>
              <a:t>Company</a:t>
            </a:r>
            <a:r>
              <a:rPr lang="zh-CN" altLang="en-US" dirty="0">
                <a:solidFill>
                  <a:schemeClr val="tx1">
                    <a:lumMod val="65000"/>
                    <a:lumOff val="35000"/>
                  </a:schemeClr>
                </a:solidFill>
                <a:latin typeface="Times" pitchFamily="2" charset="0"/>
              </a:rPr>
              <a:t> </a:t>
            </a:r>
            <a:r>
              <a:rPr lang="en-US" altLang="zh-CN" dirty="0">
                <a:solidFill>
                  <a:schemeClr val="tx1">
                    <a:lumMod val="65000"/>
                    <a:lumOff val="35000"/>
                  </a:schemeClr>
                </a:solidFill>
                <a:latin typeface="Times" pitchFamily="2" charset="0"/>
              </a:rPr>
              <a:t>filed _19(Accounting)</a:t>
            </a:r>
          </a:p>
        </p:txBody>
      </p:sp>
      <p:pic>
        <p:nvPicPr>
          <p:cNvPr id="7" name="图片 6">
            <a:extLst>
              <a:ext uri="{FF2B5EF4-FFF2-40B4-BE49-F238E27FC236}">
                <a16:creationId xmlns:a16="http://schemas.microsoft.com/office/drawing/2014/main" id="{9CCCBB7D-A193-47AA-8BFC-CA700DAC194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86969" y="3729449"/>
            <a:ext cx="297349" cy="3429000"/>
          </a:xfrm>
          <a:prstGeom prst="rect">
            <a:avLst/>
          </a:prstGeom>
        </p:spPr>
      </p:pic>
      <p:pic>
        <p:nvPicPr>
          <p:cNvPr id="40" name="图片 39">
            <a:extLst>
              <a:ext uri="{FF2B5EF4-FFF2-40B4-BE49-F238E27FC236}">
                <a16:creationId xmlns:a16="http://schemas.microsoft.com/office/drawing/2014/main" id="{6B7A9A52-9462-4099-8292-3E07037B104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50671" y="1391509"/>
            <a:ext cx="3457465" cy="5352066"/>
          </a:xfrm>
          <a:prstGeom prst="rect">
            <a:avLst/>
          </a:prstGeom>
        </p:spPr>
      </p:pic>
      <p:sp>
        <p:nvSpPr>
          <p:cNvPr id="42" name="TextBox 7">
            <a:extLst>
              <a:ext uri="{FF2B5EF4-FFF2-40B4-BE49-F238E27FC236}">
                <a16:creationId xmlns:a16="http://schemas.microsoft.com/office/drawing/2014/main" id="{F4B159CB-3E94-462F-91D7-EFBC7A4D25BB}"/>
              </a:ext>
            </a:extLst>
          </p:cNvPr>
          <p:cNvSpPr txBox="1"/>
          <p:nvPr/>
        </p:nvSpPr>
        <p:spPr>
          <a:xfrm>
            <a:off x="4356730" y="970400"/>
            <a:ext cx="3716564" cy="338554"/>
          </a:xfrm>
          <a:prstGeom prst="rect">
            <a:avLst/>
          </a:prstGeom>
          <a:noFill/>
        </p:spPr>
        <p:txBody>
          <a:bodyPr wrap="square" rtlCol="0">
            <a:spAutoFit/>
          </a:bodyPr>
          <a:lstStyle/>
          <a:p>
            <a:pPr defTabSz="1219020"/>
            <a:r>
              <a:rPr lang="en-US" altLang="zh-CN" sz="1600" b="1" dirty="0">
                <a:solidFill>
                  <a:srgbClr val="4F4D50"/>
                </a:solidFill>
                <a:latin typeface="方正黑体简体" panose="02010601030101010101" pitchFamily="2" charset="-122"/>
                <a:ea typeface="方正黑体简体" panose="02010601030101010101" pitchFamily="2" charset="-122"/>
                <a:cs typeface="+mn-ea"/>
                <a:sym typeface="+mn-lt"/>
              </a:rPr>
              <a:t>Stepwise</a:t>
            </a:r>
            <a:r>
              <a:rPr lang="zh-CN" altLang="en-US" sz="1600" b="1" dirty="0">
                <a:solidFill>
                  <a:srgbClr val="4F4D50"/>
                </a:solidFill>
                <a:latin typeface="方正黑体简体" panose="02010601030101010101" pitchFamily="2" charset="-122"/>
                <a:ea typeface="方正黑体简体" panose="02010601030101010101" pitchFamily="2" charset="-122"/>
                <a:cs typeface="+mn-ea"/>
                <a:sym typeface="+mn-lt"/>
              </a:rPr>
              <a:t> </a:t>
            </a:r>
            <a:r>
              <a:rPr lang="en-US" altLang="zh-CN" sz="1600" b="1" dirty="0">
                <a:solidFill>
                  <a:srgbClr val="4F4D50"/>
                </a:solidFill>
                <a:latin typeface="方正黑体简体" panose="02010601030101010101" pitchFamily="2" charset="-122"/>
                <a:ea typeface="方正黑体简体" panose="02010601030101010101" pitchFamily="2" charset="-122"/>
                <a:cs typeface="+mn-ea"/>
                <a:sym typeface="+mn-lt"/>
              </a:rPr>
              <a:t>Regression-Forward</a:t>
            </a:r>
            <a:r>
              <a:rPr lang="zh-CN" altLang="en-US" sz="1600" b="1" dirty="0">
                <a:solidFill>
                  <a:srgbClr val="4F4D50"/>
                </a:solidFill>
                <a:latin typeface="方正黑体简体" panose="02010601030101010101" pitchFamily="2" charset="-122"/>
                <a:ea typeface="方正黑体简体" panose="02010601030101010101" pitchFamily="2" charset="-122"/>
                <a:cs typeface="+mn-ea"/>
                <a:sym typeface="+mn-lt"/>
              </a:rPr>
              <a:t>（</a:t>
            </a:r>
            <a:r>
              <a:rPr lang="en-US" altLang="zh-CN" sz="1600" b="1" dirty="0">
                <a:solidFill>
                  <a:srgbClr val="4F4D50"/>
                </a:solidFill>
                <a:latin typeface="方正黑体简体" panose="02010601030101010101" pitchFamily="2" charset="-122"/>
                <a:ea typeface="方正黑体简体" panose="02010601030101010101" pitchFamily="2" charset="-122"/>
                <a:cs typeface="+mn-ea"/>
                <a:sym typeface="+mn-lt"/>
              </a:rPr>
              <a:t>10</a:t>
            </a:r>
            <a:r>
              <a:rPr lang="zh-CN" altLang="en-US" sz="1600" b="1" dirty="0">
                <a:solidFill>
                  <a:srgbClr val="4F4D50"/>
                </a:solidFill>
                <a:latin typeface="方正黑体简体" panose="02010601030101010101" pitchFamily="2" charset="-122"/>
                <a:ea typeface="方正黑体简体" panose="02010601030101010101" pitchFamily="2" charset="-122"/>
                <a:cs typeface="+mn-ea"/>
                <a:sym typeface="+mn-lt"/>
              </a:rPr>
              <a:t>）</a:t>
            </a:r>
            <a:endParaRPr lang="en-US" altLang="zh-CN" sz="1600" b="1" dirty="0">
              <a:solidFill>
                <a:srgbClr val="4F4D50"/>
              </a:solidFill>
              <a:latin typeface="方正黑体简体" panose="02010601030101010101" pitchFamily="2" charset="-122"/>
              <a:ea typeface="方正黑体简体" panose="02010601030101010101" pitchFamily="2" charset="-122"/>
              <a:cs typeface="+mn-ea"/>
              <a:sym typeface="+mn-lt"/>
            </a:endParaRPr>
          </a:p>
        </p:txBody>
      </p:sp>
      <p:sp>
        <p:nvSpPr>
          <p:cNvPr id="44" name="文本框 43">
            <a:extLst>
              <a:ext uri="{FF2B5EF4-FFF2-40B4-BE49-F238E27FC236}">
                <a16:creationId xmlns:a16="http://schemas.microsoft.com/office/drawing/2014/main" id="{81764ACA-6222-4289-8C8E-3313F9D50C12}"/>
              </a:ext>
            </a:extLst>
          </p:cNvPr>
          <p:cNvSpPr txBox="1"/>
          <p:nvPr/>
        </p:nvSpPr>
        <p:spPr>
          <a:xfrm>
            <a:off x="4738418" y="1797393"/>
            <a:ext cx="3034493" cy="4247317"/>
          </a:xfrm>
          <a:prstGeom prst="rect">
            <a:avLst/>
          </a:prstGeom>
          <a:noFill/>
        </p:spPr>
        <p:txBody>
          <a:bodyPr wrap="square" rtlCol="0">
            <a:spAutoFit/>
          </a:bodyPr>
          <a:lstStyle/>
          <a:p>
            <a:r>
              <a:rPr lang="en" altLang="zh-CN" b="1" dirty="0">
                <a:solidFill>
                  <a:srgbClr val="00B0F0"/>
                </a:solidFill>
                <a:latin typeface="Times" pitchFamily="2" charset="0"/>
              </a:rPr>
              <a:t>Experience Requirements</a:t>
            </a:r>
            <a:endParaRPr lang="en-US" altLang="zh-CN" b="1" dirty="0">
              <a:solidFill>
                <a:srgbClr val="00B0F0"/>
              </a:solidFill>
              <a:latin typeface="Times" pitchFamily="2" charset="0"/>
            </a:endParaRPr>
          </a:p>
          <a:p>
            <a:r>
              <a:rPr lang="en" altLang="zh-CN" b="1" dirty="0">
                <a:solidFill>
                  <a:srgbClr val="00B0F0"/>
                </a:solidFill>
                <a:latin typeface="Times" pitchFamily="2" charset="0"/>
              </a:rPr>
              <a:t>Academic Requirements</a:t>
            </a:r>
          </a:p>
          <a:p>
            <a:r>
              <a:rPr lang="en-US" altLang="zh-CN" b="1" dirty="0">
                <a:solidFill>
                  <a:srgbClr val="00B0F0"/>
                </a:solidFill>
                <a:latin typeface="Times" pitchFamily="2" charset="0"/>
              </a:rPr>
              <a:t>Average</a:t>
            </a:r>
            <a:r>
              <a:rPr lang="zh-CN" altLang="en-US" b="1" dirty="0">
                <a:solidFill>
                  <a:srgbClr val="00B0F0"/>
                </a:solidFill>
                <a:latin typeface="Times" pitchFamily="2" charset="0"/>
              </a:rPr>
              <a:t> </a:t>
            </a:r>
            <a:r>
              <a:rPr lang="en-US" altLang="zh-CN" b="1" dirty="0">
                <a:solidFill>
                  <a:srgbClr val="00B0F0"/>
                </a:solidFill>
                <a:latin typeface="Times" pitchFamily="2" charset="0"/>
              </a:rPr>
              <a:t>Salary</a:t>
            </a:r>
          </a:p>
          <a:p>
            <a:r>
              <a:rPr lang="en" altLang="zh-CN" dirty="0">
                <a:solidFill>
                  <a:schemeClr val="tx1">
                    <a:lumMod val="65000"/>
                    <a:lumOff val="35000"/>
                  </a:schemeClr>
                </a:solidFill>
                <a:latin typeface="Times" pitchFamily="2" charset="0"/>
              </a:rPr>
              <a:t>Job Introduction</a:t>
            </a:r>
            <a:r>
              <a:rPr lang="en-US" altLang="zh-CN" dirty="0">
                <a:solidFill>
                  <a:schemeClr val="tx1">
                    <a:lumMod val="65000"/>
                    <a:lumOff val="35000"/>
                  </a:schemeClr>
                </a:solidFill>
                <a:latin typeface="Times" pitchFamily="2" charset="0"/>
              </a:rPr>
              <a:t>_24</a:t>
            </a:r>
            <a:r>
              <a:rPr lang="zh-CN" altLang="zh-CN" dirty="0">
                <a:solidFill>
                  <a:schemeClr val="tx1">
                    <a:lumMod val="65000"/>
                    <a:lumOff val="35000"/>
                  </a:schemeClr>
                </a:solidFill>
                <a:latin typeface="Times" pitchFamily="2" charset="0"/>
              </a:rPr>
              <a:t> </a:t>
            </a:r>
            <a:r>
              <a:rPr lang="en-US" altLang="zh-CN" dirty="0">
                <a:solidFill>
                  <a:schemeClr val="tx1">
                    <a:lumMod val="65000"/>
                    <a:lumOff val="35000"/>
                  </a:schemeClr>
                </a:solidFill>
                <a:latin typeface="Times" pitchFamily="2" charset="0"/>
              </a:rPr>
              <a:t>(</a:t>
            </a:r>
            <a:r>
              <a:rPr lang="en-US" altLang="zh-CN" i="1" dirty="0">
                <a:solidFill>
                  <a:schemeClr val="tx1">
                    <a:lumMod val="65000"/>
                    <a:lumOff val="35000"/>
                  </a:schemeClr>
                </a:solidFill>
                <a:latin typeface="Times" pitchFamily="2" charset="0"/>
              </a:rPr>
              <a:t>shuttle</a:t>
            </a:r>
            <a:r>
              <a:rPr lang="zh-CN" altLang="en-US" i="1" dirty="0">
                <a:solidFill>
                  <a:schemeClr val="tx1">
                    <a:lumMod val="65000"/>
                    <a:lumOff val="35000"/>
                  </a:schemeClr>
                </a:solidFill>
                <a:latin typeface="Times" pitchFamily="2" charset="0"/>
              </a:rPr>
              <a:t> </a:t>
            </a:r>
            <a:r>
              <a:rPr lang="en-US" altLang="zh-CN" i="1" dirty="0">
                <a:solidFill>
                  <a:schemeClr val="tx1">
                    <a:lumMod val="65000"/>
                    <a:lumOff val="35000"/>
                  </a:schemeClr>
                </a:solidFill>
                <a:latin typeface="Times" pitchFamily="2" charset="0"/>
              </a:rPr>
              <a:t>bus</a:t>
            </a:r>
            <a:r>
              <a:rPr lang="en-US" altLang="zh-CN" dirty="0">
                <a:solidFill>
                  <a:schemeClr val="tx1">
                    <a:lumMod val="65000"/>
                    <a:lumOff val="35000"/>
                  </a:schemeClr>
                </a:solidFill>
                <a:latin typeface="Times" pitchFamily="2" charset="0"/>
              </a:rPr>
              <a:t>)</a:t>
            </a:r>
          </a:p>
          <a:p>
            <a:r>
              <a:rPr lang="en" altLang="zh-CN" b="1" dirty="0">
                <a:solidFill>
                  <a:srgbClr val="00B0F0"/>
                </a:solidFill>
                <a:latin typeface="Times" pitchFamily="2" charset="0"/>
              </a:rPr>
              <a:t>Job Introduction</a:t>
            </a:r>
            <a:r>
              <a:rPr lang="en-US" altLang="zh-CN" b="1" dirty="0">
                <a:solidFill>
                  <a:srgbClr val="00B0F0"/>
                </a:solidFill>
                <a:latin typeface="Times" pitchFamily="2" charset="0"/>
              </a:rPr>
              <a:t>_45</a:t>
            </a:r>
            <a:r>
              <a:rPr lang="zh-CN" altLang="zh-CN" b="1" dirty="0">
                <a:solidFill>
                  <a:srgbClr val="00B0F0"/>
                </a:solidFill>
                <a:latin typeface="Times" pitchFamily="2" charset="0"/>
              </a:rPr>
              <a:t> </a:t>
            </a:r>
            <a:r>
              <a:rPr lang="en-US" altLang="zh-CN" b="1" dirty="0">
                <a:solidFill>
                  <a:srgbClr val="00B0F0"/>
                </a:solidFill>
                <a:latin typeface="Times" pitchFamily="2" charset="0"/>
              </a:rPr>
              <a:t>(</a:t>
            </a:r>
            <a:r>
              <a:rPr lang="en-US" altLang="zh-CN" b="1" i="1" dirty="0">
                <a:solidFill>
                  <a:srgbClr val="00B0F0"/>
                </a:solidFill>
                <a:latin typeface="Times" pitchFamily="2" charset="0"/>
              </a:rPr>
              <a:t>team</a:t>
            </a:r>
            <a:r>
              <a:rPr lang="en-US" altLang="zh-CN" b="1" dirty="0">
                <a:solidFill>
                  <a:srgbClr val="00B0F0"/>
                </a:solidFill>
                <a:latin typeface="Times" pitchFamily="2" charset="0"/>
              </a:rPr>
              <a:t>)</a:t>
            </a:r>
          </a:p>
          <a:p>
            <a:r>
              <a:rPr lang="en" altLang="zh-CN" b="1" dirty="0">
                <a:solidFill>
                  <a:srgbClr val="00B0F0"/>
                </a:solidFill>
                <a:latin typeface="Times" pitchFamily="2" charset="0"/>
              </a:rPr>
              <a:t>Job details </a:t>
            </a:r>
            <a:r>
              <a:rPr lang="en-US" altLang="zh-CN" b="1" dirty="0">
                <a:solidFill>
                  <a:srgbClr val="00B0F0"/>
                </a:solidFill>
                <a:latin typeface="Times" pitchFamily="2" charset="0"/>
              </a:rPr>
              <a:t>_25</a:t>
            </a:r>
            <a:r>
              <a:rPr lang="zh-CN" altLang="zh-CN" b="1" dirty="0">
                <a:solidFill>
                  <a:srgbClr val="00B0F0"/>
                </a:solidFill>
                <a:latin typeface="Times" pitchFamily="2" charset="0"/>
              </a:rPr>
              <a:t> </a:t>
            </a:r>
            <a:r>
              <a:rPr lang="en-US" altLang="zh-CN" b="1" dirty="0">
                <a:solidFill>
                  <a:srgbClr val="00B0F0"/>
                </a:solidFill>
                <a:latin typeface="Times" pitchFamily="2" charset="0"/>
              </a:rPr>
              <a:t>(</a:t>
            </a:r>
            <a:r>
              <a:rPr lang="en-US" altLang="zh-CN" b="1" i="1" dirty="0">
                <a:solidFill>
                  <a:srgbClr val="00B0F0"/>
                </a:solidFill>
                <a:latin typeface="Times" pitchFamily="2" charset="0"/>
              </a:rPr>
              <a:t>communicate</a:t>
            </a:r>
            <a:r>
              <a:rPr lang="en-US" altLang="zh-CN" b="1" dirty="0">
                <a:solidFill>
                  <a:srgbClr val="00B0F0"/>
                </a:solidFill>
                <a:latin typeface="Times" pitchFamily="2" charset="0"/>
              </a:rPr>
              <a:t>)</a:t>
            </a:r>
          </a:p>
          <a:p>
            <a:r>
              <a:rPr lang="en-US" altLang="zh-CN" b="1" dirty="0">
                <a:solidFill>
                  <a:srgbClr val="00B0F0"/>
                </a:solidFill>
                <a:latin typeface="Times" pitchFamily="2" charset="0"/>
              </a:rPr>
              <a:t>Company</a:t>
            </a:r>
            <a:r>
              <a:rPr lang="zh-CN" altLang="en-US" b="1" dirty="0">
                <a:solidFill>
                  <a:srgbClr val="00B0F0"/>
                </a:solidFill>
                <a:latin typeface="Times" pitchFamily="2" charset="0"/>
              </a:rPr>
              <a:t> </a:t>
            </a:r>
            <a:r>
              <a:rPr lang="en-US" altLang="zh-CN" b="1" dirty="0">
                <a:solidFill>
                  <a:srgbClr val="00B0F0"/>
                </a:solidFill>
                <a:latin typeface="Times" pitchFamily="2" charset="0"/>
              </a:rPr>
              <a:t>details_46</a:t>
            </a:r>
            <a:r>
              <a:rPr lang="zh-CN" altLang="zh-CN" b="1" dirty="0">
                <a:solidFill>
                  <a:srgbClr val="00B0F0"/>
                </a:solidFill>
                <a:latin typeface="Times" pitchFamily="2" charset="0"/>
              </a:rPr>
              <a:t> </a:t>
            </a:r>
            <a:r>
              <a:rPr lang="en-US" altLang="zh-CN" b="1" dirty="0">
                <a:solidFill>
                  <a:srgbClr val="00B0F0"/>
                </a:solidFill>
                <a:latin typeface="Times" pitchFamily="2" charset="0"/>
              </a:rPr>
              <a:t>(</a:t>
            </a:r>
            <a:r>
              <a:rPr lang="en" altLang="zh-CN" b="1" dirty="0">
                <a:solidFill>
                  <a:srgbClr val="00B0F0"/>
                </a:solidFill>
                <a:latin typeface="Times" pitchFamily="2" charset="0"/>
              </a:rPr>
              <a:t>Company Values</a:t>
            </a:r>
            <a:r>
              <a:rPr lang="en-US" altLang="zh-CN" b="1" dirty="0">
                <a:solidFill>
                  <a:srgbClr val="00B0F0"/>
                </a:solidFill>
                <a:latin typeface="Times" pitchFamily="2" charset="0"/>
              </a:rPr>
              <a:t>)</a:t>
            </a:r>
          </a:p>
          <a:p>
            <a:r>
              <a:rPr lang="en-US" altLang="zh-CN" dirty="0">
                <a:solidFill>
                  <a:schemeClr val="tx1">
                    <a:lumMod val="65000"/>
                    <a:lumOff val="35000"/>
                  </a:schemeClr>
                </a:solidFill>
                <a:latin typeface="Times" pitchFamily="2" charset="0"/>
              </a:rPr>
              <a:t>Company</a:t>
            </a:r>
            <a:r>
              <a:rPr lang="zh-CN" altLang="en-US" dirty="0">
                <a:solidFill>
                  <a:schemeClr val="tx1">
                    <a:lumMod val="65000"/>
                    <a:lumOff val="35000"/>
                  </a:schemeClr>
                </a:solidFill>
                <a:latin typeface="Times" pitchFamily="2" charset="0"/>
              </a:rPr>
              <a:t> </a:t>
            </a:r>
            <a:r>
              <a:rPr lang="en-US" altLang="zh-CN" dirty="0">
                <a:solidFill>
                  <a:schemeClr val="tx1">
                    <a:lumMod val="65000"/>
                    <a:lumOff val="35000"/>
                  </a:schemeClr>
                </a:solidFill>
                <a:latin typeface="Times" pitchFamily="2" charset="0"/>
              </a:rPr>
              <a:t>filed _9</a:t>
            </a:r>
            <a:r>
              <a:rPr lang="zh-CN" altLang="zh-CN" dirty="0">
                <a:solidFill>
                  <a:schemeClr val="tx1">
                    <a:lumMod val="65000"/>
                    <a:lumOff val="35000"/>
                  </a:schemeClr>
                </a:solidFill>
                <a:latin typeface="Times" pitchFamily="2" charset="0"/>
              </a:rPr>
              <a:t> </a:t>
            </a:r>
            <a:r>
              <a:rPr lang="en-US" altLang="zh-CN" dirty="0">
                <a:solidFill>
                  <a:schemeClr val="tx1">
                    <a:lumMod val="65000"/>
                    <a:lumOff val="35000"/>
                  </a:schemeClr>
                </a:solidFill>
                <a:latin typeface="Times" pitchFamily="2" charset="0"/>
              </a:rPr>
              <a:t>(</a:t>
            </a:r>
            <a:r>
              <a:rPr lang="en" altLang="zh-CN" i="1" dirty="0">
                <a:solidFill>
                  <a:schemeClr val="tx1">
                    <a:lumMod val="65000"/>
                    <a:lumOff val="35000"/>
                  </a:schemeClr>
                </a:solidFill>
                <a:latin typeface="Times" pitchFamily="2" charset="0"/>
              </a:rPr>
              <a:t>Import Export industry</a:t>
            </a:r>
            <a:r>
              <a:rPr lang="en-US" altLang="zh-CN" i="1" dirty="0">
                <a:solidFill>
                  <a:schemeClr val="tx1">
                    <a:lumMod val="65000"/>
                    <a:lumOff val="35000"/>
                  </a:schemeClr>
                </a:solidFill>
                <a:latin typeface="Times" pitchFamily="2" charset="0"/>
              </a:rPr>
              <a:t>)</a:t>
            </a:r>
          </a:p>
          <a:p>
            <a:r>
              <a:rPr lang="en-US" altLang="zh-CN" dirty="0">
                <a:solidFill>
                  <a:schemeClr val="tx1">
                    <a:lumMod val="65000"/>
                    <a:lumOff val="35000"/>
                  </a:schemeClr>
                </a:solidFill>
                <a:latin typeface="Times" pitchFamily="2" charset="0"/>
              </a:rPr>
              <a:t>Company</a:t>
            </a:r>
            <a:r>
              <a:rPr lang="zh-CN" altLang="en-US" dirty="0">
                <a:solidFill>
                  <a:schemeClr val="tx1">
                    <a:lumMod val="65000"/>
                    <a:lumOff val="35000"/>
                  </a:schemeClr>
                </a:solidFill>
                <a:latin typeface="Times" pitchFamily="2" charset="0"/>
              </a:rPr>
              <a:t> </a:t>
            </a:r>
            <a:r>
              <a:rPr lang="en-US" altLang="zh-CN" dirty="0">
                <a:solidFill>
                  <a:schemeClr val="tx1">
                    <a:lumMod val="65000"/>
                    <a:lumOff val="35000"/>
                  </a:schemeClr>
                </a:solidFill>
                <a:latin typeface="Times" pitchFamily="2" charset="0"/>
              </a:rPr>
              <a:t>filed _33</a:t>
            </a:r>
            <a:r>
              <a:rPr lang="zh-CN" altLang="zh-CN" dirty="0">
                <a:solidFill>
                  <a:schemeClr val="tx1">
                    <a:lumMod val="65000"/>
                    <a:lumOff val="35000"/>
                  </a:schemeClr>
                </a:solidFill>
                <a:latin typeface="Times" pitchFamily="2" charset="0"/>
              </a:rPr>
              <a:t> </a:t>
            </a:r>
            <a:r>
              <a:rPr lang="en-US" altLang="zh-CN" i="1" dirty="0">
                <a:solidFill>
                  <a:schemeClr val="tx1">
                    <a:lumMod val="65000"/>
                    <a:lumOff val="35000"/>
                  </a:schemeClr>
                </a:solidFill>
                <a:latin typeface="Times" pitchFamily="2" charset="0"/>
              </a:rPr>
              <a:t>(online</a:t>
            </a:r>
            <a:r>
              <a:rPr lang="zh-CN" altLang="en-US" i="1" dirty="0">
                <a:solidFill>
                  <a:schemeClr val="tx1">
                    <a:lumMod val="65000"/>
                    <a:lumOff val="35000"/>
                  </a:schemeClr>
                </a:solidFill>
                <a:latin typeface="Times" pitchFamily="2" charset="0"/>
              </a:rPr>
              <a:t> </a:t>
            </a:r>
            <a:r>
              <a:rPr lang="en-US" altLang="zh-CN" i="1" dirty="0">
                <a:solidFill>
                  <a:schemeClr val="tx1">
                    <a:lumMod val="65000"/>
                    <a:lumOff val="35000"/>
                  </a:schemeClr>
                </a:solidFill>
                <a:latin typeface="Times" pitchFamily="2" charset="0"/>
              </a:rPr>
              <a:t>games)</a:t>
            </a:r>
          </a:p>
          <a:p>
            <a:r>
              <a:rPr lang="en-US" altLang="zh-CN" b="1" dirty="0">
                <a:solidFill>
                  <a:srgbClr val="00B0F0"/>
                </a:solidFill>
                <a:latin typeface="Times" pitchFamily="2" charset="0"/>
              </a:rPr>
              <a:t>Company</a:t>
            </a:r>
            <a:r>
              <a:rPr lang="zh-CN" altLang="en-US" b="1" dirty="0">
                <a:solidFill>
                  <a:srgbClr val="00B0F0"/>
                </a:solidFill>
                <a:latin typeface="Times" pitchFamily="2" charset="0"/>
              </a:rPr>
              <a:t> </a:t>
            </a:r>
            <a:r>
              <a:rPr lang="en-US" altLang="zh-CN" b="1" dirty="0">
                <a:solidFill>
                  <a:srgbClr val="00B0F0"/>
                </a:solidFill>
                <a:latin typeface="Times" pitchFamily="2" charset="0"/>
              </a:rPr>
              <a:t>filed _35</a:t>
            </a:r>
            <a:r>
              <a:rPr lang="zh-CN" altLang="zh-CN" b="1" dirty="0">
                <a:solidFill>
                  <a:srgbClr val="00B0F0"/>
                </a:solidFill>
                <a:latin typeface="Times" pitchFamily="2" charset="0"/>
              </a:rPr>
              <a:t> </a:t>
            </a:r>
            <a:r>
              <a:rPr lang="en-US" altLang="zh-CN" b="1" i="1" dirty="0">
                <a:solidFill>
                  <a:srgbClr val="00B0F0"/>
                </a:solidFill>
                <a:latin typeface="Times" pitchFamily="2" charset="0"/>
              </a:rPr>
              <a:t>(building materials industry)</a:t>
            </a:r>
          </a:p>
        </p:txBody>
      </p:sp>
      <p:pic>
        <p:nvPicPr>
          <p:cNvPr id="20" name="图片 19">
            <a:extLst>
              <a:ext uri="{FF2B5EF4-FFF2-40B4-BE49-F238E27FC236}">
                <a16:creationId xmlns:a16="http://schemas.microsoft.com/office/drawing/2014/main" id="{48B12327-4241-B849-A20F-1F4322DF9DB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037685" y="3729449"/>
            <a:ext cx="297349" cy="3429000"/>
          </a:xfrm>
          <a:prstGeom prst="rect">
            <a:avLst/>
          </a:prstGeom>
        </p:spPr>
      </p:pic>
      <p:pic>
        <p:nvPicPr>
          <p:cNvPr id="21" name="图片 20">
            <a:extLst>
              <a:ext uri="{FF2B5EF4-FFF2-40B4-BE49-F238E27FC236}">
                <a16:creationId xmlns:a16="http://schemas.microsoft.com/office/drawing/2014/main" id="{35C8A95F-263A-9E40-A7C8-E044C038B13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437684" y="1388328"/>
            <a:ext cx="3595679" cy="5352066"/>
          </a:xfrm>
          <a:prstGeom prst="rect">
            <a:avLst/>
          </a:prstGeom>
        </p:spPr>
      </p:pic>
      <p:sp>
        <p:nvSpPr>
          <p:cNvPr id="23" name="TextBox 7">
            <a:extLst>
              <a:ext uri="{FF2B5EF4-FFF2-40B4-BE49-F238E27FC236}">
                <a16:creationId xmlns:a16="http://schemas.microsoft.com/office/drawing/2014/main" id="{CCE6AE00-1CDB-984F-94DB-542F7E1BBAF9}"/>
              </a:ext>
            </a:extLst>
          </p:cNvPr>
          <p:cNvSpPr txBox="1"/>
          <p:nvPr/>
        </p:nvSpPr>
        <p:spPr>
          <a:xfrm>
            <a:off x="8314136" y="968060"/>
            <a:ext cx="3842774" cy="338554"/>
          </a:xfrm>
          <a:prstGeom prst="rect">
            <a:avLst/>
          </a:prstGeom>
          <a:noFill/>
        </p:spPr>
        <p:txBody>
          <a:bodyPr wrap="square" rtlCol="0">
            <a:spAutoFit/>
          </a:bodyPr>
          <a:lstStyle/>
          <a:p>
            <a:pPr defTabSz="1219020"/>
            <a:r>
              <a:rPr lang="en-US" altLang="zh-CN" sz="1600" b="1" dirty="0">
                <a:solidFill>
                  <a:srgbClr val="4F4D50"/>
                </a:solidFill>
                <a:latin typeface="方正黑体简体" panose="02010601030101010101" pitchFamily="2" charset="-122"/>
                <a:ea typeface="方正黑体简体" panose="02010601030101010101" pitchFamily="2" charset="-122"/>
                <a:cs typeface="+mn-ea"/>
                <a:sym typeface="+mn-lt"/>
              </a:rPr>
              <a:t>Stepwise</a:t>
            </a:r>
            <a:r>
              <a:rPr lang="zh-CN" altLang="en-US" sz="1600" b="1" dirty="0">
                <a:solidFill>
                  <a:srgbClr val="4F4D50"/>
                </a:solidFill>
                <a:latin typeface="方正黑体简体" panose="02010601030101010101" pitchFamily="2" charset="-122"/>
                <a:ea typeface="方正黑体简体" panose="02010601030101010101" pitchFamily="2" charset="-122"/>
                <a:cs typeface="+mn-ea"/>
                <a:sym typeface="+mn-lt"/>
              </a:rPr>
              <a:t> </a:t>
            </a:r>
            <a:r>
              <a:rPr lang="en-US" altLang="zh-CN" sz="1600" b="1" dirty="0">
                <a:solidFill>
                  <a:srgbClr val="4F4D50"/>
                </a:solidFill>
                <a:latin typeface="方正黑体简体" panose="02010601030101010101" pitchFamily="2" charset="-122"/>
                <a:ea typeface="方正黑体简体" panose="02010601030101010101" pitchFamily="2" charset="-122"/>
                <a:cs typeface="+mn-ea"/>
                <a:sym typeface="+mn-lt"/>
              </a:rPr>
              <a:t>Regression-Backward</a:t>
            </a:r>
            <a:r>
              <a:rPr lang="zh-CN" altLang="en-US" sz="1600" b="1" dirty="0">
                <a:solidFill>
                  <a:srgbClr val="4F4D50"/>
                </a:solidFill>
                <a:latin typeface="方正黑体简体" panose="02010601030101010101" pitchFamily="2" charset="-122"/>
                <a:ea typeface="方正黑体简体" panose="02010601030101010101" pitchFamily="2" charset="-122"/>
                <a:cs typeface="+mn-ea"/>
                <a:sym typeface="+mn-lt"/>
              </a:rPr>
              <a:t>（</a:t>
            </a:r>
            <a:r>
              <a:rPr lang="en-US" altLang="zh-CN" sz="1600" b="1" dirty="0">
                <a:solidFill>
                  <a:srgbClr val="4F4D50"/>
                </a:solidFill>
                <a:latin typeface="方正黑体简体" panose="02010601030101010101" pitchFamily="2" charset="-122"/>
                <a:ea typeface="方正黑体简体" panose="02010601030101010101" pitchFamily="2" charset="-122"/>
                <a:cs typeface="+mn-ea"/>
                <a:sym typeface="+mn-lt"/>
              </a:rPr>
              <a:t>15</a:t>
            </a:r>
            <a:r>
              <a:rPr lang="zh-CN" altLang="en-US" sz="1600" b="1" dirty="0">
                <a:solidFill>
                  <a:srgbClr val="4F4D50"/>
                </a:solidFill>
                <a:latin typeface="方正黑体简体" panose="02010601030101010101" pitchFamily="2" charset="-122"/>
                <a:ea typeface="方正黑体简体" panose="02010601030101010101" pitchFamily="2" charset="-122"/>
                <a:cs typeface="+mn-ea"/>
                <a:sym typeface="+mn-lt"/>
              </a:rPr>
              <a:t>）</a:t>
            </a:r>
            <a:endParaRPr lang="en-US" altLang="zh-CN" sz="1600" b="1" dirty="0">
              <a:solidFill>
                <a:srgbClr val="4F4D50"/>
              </a:solidFill>
              <a:latin typeface="方正黑体简体" panose="02010601030101010101" pitchFamily="2" charset="-122"/>
              <a:ea typeface="方正黑体简体" panose="02010601030101010101" pitchFamily="2" charset="-122"/>
              <a:cs typeface="+mn-ea"/>
              <a:sym typeface="+mn-lt"/>
            </a:endParaRPr>
          </a:p>
        </p:txBody>
      </p:sp>
      <p:sp>
        <p:nvSpPr>
          <p:cNvPr id="24" name="文本框 23">
            <a:extLst>
              <a:ext uri="{FF2B5EF4-FFF2-40B4-BE49-F238E27FC236}">
                <a16:creationId xmlns:a16="http://schemas.microsoft.com/office/drawing/2014/main" id="{92AF127E-E281-EF43-937C-8C8E91AC1C43}"/>
              </a:ext>
            </a:extLst>
          </p:cNvPr>
          <p:cNvSpPr txBox="1"/>
          <p:nvPr/>
        </p:nvSpPr>
        <p:spPr>
          <a:xfrm>
            <a:off x="8693587" y="1411090"/>
            <a:ext cx="3339776" cy="5078313"/>
          </a:xfrm>
          <a:prstGeom prst="rect">
            <a:avLst/>
          </a:prstGeom>
          <a:noFill/>
        </p:spPr>
        <p:txBody>
          <a:bodyPr wrap="square" rtlCol="0">
            <a:spAutoFit/>
          </a:bodyPr>
          <a:lstStyle/>
          <a:p>
            <a:r>
              <a:rPr lang="en" altLang="zh-CN" b="1" dirty="0">
                <a:solidFill>
                  <a:srgbClr val="00B0F0"/>
                </a:solidFill>
                <a:latin typeface="Times" pitchFamily="2" charset="0"/>
              </a:rPr>
              <a:t>Experience Requirements</a:t>
            </a:r>
            <a:endParaRPr lang="en-US" altLang="zh-CN" b="1" dirty="0">
              <a:solidFill>
                <a:srgbClr val="00B0F0"/>
              </a:solidFill>
              <a:latin typeface="Times" pitchFamily="2" charset="0"/>
            </a:endParaRPr>
          </a:p>
          <a:p>
            <a:r>
              <a:rPr lang="en" altLang="zh-CN" b="1" dirty="0">
                <a:solidFill>
                  <a:srgbClr val="00B0F0"/>
                </a:solidFill>
                <a:latin typeface="Times" pitchFamily="2" charset="0"/>
              </a:rPr>
              <a:t>Academic Requirements</a:t>
            </a:r>
          </a:p>
          <a:p>
            <a:r>
              <a:rPr lang="en-US" altLang="zh-CN" b="1" dirty="0">
                <a:solidFill>
                  <a:srgbClr val="00B0F0"/>
                </a:solidFill>
                <a:latin typeface="Times" pitchFamily="2" charset="0"/>
              </a:rPr>
              <a:t>Average</a:t>
            </a:r>
            <a:r>
              <a:rPr lang="zh-CN" altLang="en-US" b="1" dirty="0">
                <a:solidFill>
                  <a:srgbClr val="00B0F0"/>
                </a:solidFill>
                <a:latin typeface="Times" pitchFamily="2" charset="0"/>
              </a:rPr>
              <a:t> </a:t>
            </a:r>
            <a:r>
              <a:rPr lang="en-US" altLang="zh-CN" b="1" dirty="0">
                <a:solidFill>
                  <a:srgbClr val="00B0F0"/>
                </a:solidFill>
                <a:latin typeface="Times" pitchFamily="2" charset="0"/>
              </a:rPr>
              <a:t>Salary</a:t>
            </a:r>
          </a:p>
          <a:p>
            <a:r>
              <a:rPr lang="en" altLang="zh-CN" b="1" dirty="0">
                <a:solidFill>
                  <a:srgbClr val="00B0F0"/>
                </a:solidFill>
                <a:latin typeface="Times" pitchFamily="2" charset="0"/>
              </a:rPr>
              <a:t>Company</a:t>
            </a:r>
            <a:r>
              <a:rPr lang="zh-CN" altLang="en-US" b="1" dirty="0">
                <a:solidFill>
                  <a:srgbClr val="00B0F0"/>
                </a:solidFill>
                <a:latin typeface="Times" pitchFamily="2" charset="0"/>
              </a:rPr>
              <a:t> </a:t>
            </a:r>
            <a:r>
              <a:rPr lang="en" altLang="zh-CN" b="1" dirty="0">
                <a:solidFill>
                  <a:srgbClr val="00B0F0"/>
                </a:solidFill>
                <a:latin typeface="Times" pitchFamily="2" charset="0"/>
              </a:rPr>
              <a:t>Scale</a:t>
            </a:r>
          </a:p>
          <a:p>
            <a:r>
              <a:rPr lang="en" altLang="zh-CN" dirty="0">
                <a:solidFill>
                  <a:schemeClr val="tx1">
                    <a:lumMod val="65000"/>
                    <a:lumOff val="35000"/>
                  </a:schemeClr>
                </a:solidFill>
                <a:latin typeface="Times" pitchFamily="2" charset="0"/>
              </a:rPr>
              <a:t>Job Introduction</a:t>
            </a:r>
            <a:r>
              <a:rPr lang="en-US" altLang="zh-CN" dirty="0">
                <a:solidFill>
                  <a:schemeClr val="tx1">
                    <a:lumMod val="65000"/>
                    <a:lumOff val="35000"/>
                  </a:schemeClr>
                </a:solidFill>
                <a:latin typeface="Times" pitchFamily="2" charset="0"/>
              </a:rPr>
              <a:t>_24</a:t>
            </a:r>
            <a:r>
              <a:rPr lang="zh-CN" altLang="zh-CN" dirty="0">
                <a:solidFill>
                  <a:schemeClr val="tx1">
                    <a:lumMod val="65000"/>
                    <a:lumOff val="35000"/>
                  </a:schemeClr>
                </a:solidFill>
                <a:latin typeface="Times" pitchFamily="2" charset="0"/>
              </a:rPr>
              <a:t> </a:t>
            </a:r>
            <a:r>
              <a:rPr lang="en-US" altLang="zh-CN" dirty="0">
                <a:solidFill>
                  <a:schemeClr val="tx1">
                    <a:lumMod val="65000"/>
                    <a:lumOff val="35000"/>
                  </a:schemeClr>
                </a:solidFill>
                <a:latin typeface="Times" pitchFamily="2" charset="0"/>
              </a:rPr>
              <a:t>(</a:t>
            </a:r>
            <a:r>
              <a:rPr lang="en-US" altLang="zh-CN" i="1" dirty="0">
                <a:solidFill>
                  <a:schemeClr val="tx1">
                    <a:lumMod val="65000"/>
                    <a:lumOff val="35000"/>
                  </a:schemeClr>
                </a:solidFill>
                <a:latin typeface="Times" pitchFamily="2" charset="0"/>
              </a:rPr>
              <a:t>shuttle bus</a:t>
            </a:r>
            <a:r>
              <a:rPr lang="en-US" altLang="zh-CN" dirty="0">
                <a:solidFill>
                  <a:schemeClr val="tx1">
                    <a:lumMod val="65000"/>
                    <a:lumOff val="35000"/>
                  </a:schemeClr>
                </a:solidFill>
                <a:latin typeface="Times" pitchFamily="2" charset="0"/>
              </a:rPr>
              <a:t>)</a:t>
            </a:r>
          </a:p>
          <a:p>
            <a:r>
              <a:rPr lang="en" altLang="zh-CN" b="1" dirty="0">
                <a:solidFill>
                  <a:srgbClr val="00B0F0"/>
                </a:solidFill>
                <a:latin typeface="Times" pitchFamily="2" charset="0"/>
              </a:rPr>
              <a:t>Job Introduction</a:t>
            </a:r>
            <a:r>
              <a:rPr lang="en-US" altLang="zh-CN" b="1" dirty="0">
                <a:solidFill>
                  <a:srgbClr val="00B0F0"/>
                </a:solidFill>
                <a:latin typeface="Times" pitchFamily="2" charset="0"/>
              </a:rPr>
              <a:t>_45</a:t>
            </a:r>
            <a:r>
              <a:rPr lang="zh-CN" altLang="zh-CN" b="1" dirty="0">
                <a:solidFill>
                  <a:srgbClr val="00B0F0"/>
                </a:solidFill>
                <a:latin typeface="Times" pitchFamily="2" charset="0"/>
              </a:rPr>
              <a:t> </a:t>
            </a:r>
            <a:r>
              <a:rPr lang="en-US" altLang="zh-CN" b="1" dirty="0">
                <a:solidFill>
                  <a:srgbClr val="00B0F0"/>
                </a:solidFill>
                <a:latin typeface="Times" pitchFamily="2" charset="0"/>
              </a:rPr>
              <a:t>(</a:t>
            </a:r>
            <a:r>
              <a:rPr lang="en-US" altLang="zh-CN" b="1" i="1" dirty="0">
                <a:solidFill>
                  <a:srgbClr val="00B0F0"/>
                </a:solidFill>
                <a:latin typeface="Times" pitchFamily="2" charset="0"/>
              </a:rPr>
              <a:t>team</a:t>
            </a:r>
            <a:r>
              <a:rPr lang="en-US" altLang="zh-CN" b="1" dirty="0">
                <a:solidFill>
                  <a:srgbClr val="00B0F0"/>
                </a:solidFill>
                <a:latin typeface="Times" pitchFamily="2" charset="0"/>
              </a:rPr>
              <a:t>)</a:t>
            </a:r>
          </a:p>
          <a:p>
            <a:r>
              <a:rPr lang="en" altLang="zh-CN" b="1" dirty="0">
                <a:solidFill>
                  <a:srgbClr val="00B0F0"/>
                </a:solidFill>
                <a:latin typeface="Times" pitchFamily="2" charset="0"/>
              </a:rPr>
              <a:t>Job details </a:t>
            </a:r>
            <a:r>
              <a:rPr lang="en-US" altLang="zh-CN" b="1" dirty="0">
                <a:solidFill>
                  <a:srgbClr val="00B0F0"/>
                </a:solidFill>
                <a:latin typeface="Times" pitchFamily="2" charset="0"/>
              </a:rPr>
              <a:t>_25</a:t>
            </a:r>
            <a:r>
              <a:rPr lang="zh-CN" altLang="zh-CN" b="1" dirty="0">
                <a:solidFill>
                  <a:srgbClr val="00B0F0"/>
                </a:solidFill>
                <a:latin typeface="Times" pitchFamily="2" charset="0"/>
              </a:rPr>
              <a:t> </a:t>
            </a:r>
            <a:r>
              <a:rPr lang="en-US" altLang="zh-CN" b="1" i="1" dirty="0">
                <a:solidFill>
                  <a:srgbClr val="00B0F0"/>
                </a:solidFill>
                <a:latin typeface="Times" pitchFamily="2" charset="0"/>
              </a:rPr>
              <a:t>(communicate</a:t>
            </a:r>
            <a:r>
              <a:rPr lang="en-US" altLang="zh-CN" b="1" dirty="0">
                <a:solidFill>
                  <a:srgbClr val="00B0F0"/>
                </a:solidFill>
                <a:latin typeface="Times" pitchFamily="2" charset="0"/>
              </a:rPr>
              <a:t>)</a:t>
            </a:r>
          </a:p>
          <a:p>
            <a:r>
              <a:rPr lang="en" altLang="zh-CN" dirty="0">
                <a:solidFill>
                  <a:schemeClr val="tx1">
                    <a:lumMod val="65000"/>
                    <a:lumOff val="35000"/>
                  </a:schemeClr>
                </a:solidFill>
                <a:latin typeface="Times" pitchFamily="2" charset="0"/>
              </a:rPr>
              <a:t>Job details </a:t>
            </a:r>
            <a:r>
              <a:rPr lang="en-US" altLang="zh-CN" dirty="0">
                <a:solidFill>
                  <a:schemeClr val="tx1">
                    <a:lumMod val="65000"/>
                    <a:lumOff val="35000"/>
                  </a:schemeClr>
                </a:solidFill>
                <a:latin typeface="Times" pitchFamily="2" charset="0"/>
              </a:rPr>
              <a:t>_41</a:t>
            </a:r>
            <a:r>
              <a:rPr lang="zh-CN" altLang="zh-CN" dirty="0">
                <a:solidFill>
                  <a:schemeClr val="tx1">
                    <a:lumMod val="65000"/>
                    <a:lumOff val="35000"/>
                  </a:schemeClr>
                </a:solidFill>
                <a:latin typeface="Times" pitchFamily="2" charset="0"/>
              </a:rPr>
              <a:t> </a:t>
            </a:r>
            <a:r>
              <a:rPr lang="en-US" altLang="zh-CN" i="1" dirty="0">
                <a:solidFill>
                  <a:schemeClr val="tx1">
                    <a:lumMod val="65000"/>
                    <a:lumOff val="35000"/>
                  </a:schemeClr>
                </a:solidFill>
                <a:latin typeface="Times" pitchFamily="2" charset="0"/>
              </a:rPr>
              <a:t>(customer)</a:t>
            </a:r>
          </a:p>
          <a:p>
            <a:r>
              <a:rPr lang="en" altLang="zh-CN" b="1" dirty="0">
                <a:solidFill>
                  <a:srgbClr val="00B0F0"/>
                </a:solidFill>
                <a:latin typeface="Times" pitchFamily="2" charset="0"/>
              </a:rPr>
              <a:t>Company Details </a:t>
            </a:r>
            <a:r>
              <a:rPr lang="en-US" altLang="zh-CN" b="1" dirty="0">
                <a:solidFill>
                  <a:srgbClr val="00B0F0"/>
                </a:solidFill>
                <a:latin typeface="Times" pitchFamily="2" charset="0"/>
              </a:rPr>
              <a:t>_46</a:t>
            </a:r>
            <a:r>
              <a:rPr lang="zh-CN" altLang="zh-CN" b="1" dirty="0">
                <a:solidFill>
                  <a:srgbClr val="00B0F0"/>
                </a:solidFill>
                <a:latin typeface="Times" pitchFamily="2" charset="0"/>
              </a:rPr>
              <a:t> </a:t>
            </a:r>
            <a:r>
              <a:rPr lang="en-US" altLang="zh-CN" b="1" i="1" dirty="0">
                <a:solidFill>
                  <a:srgbClr val="00B0F0"/>
                </a:solidFill>
                <a:latin typeface="Times" pitchFamily="2" charset="0"/>
              </a:rPr>
              <a:t>(</a:t>
            </a:r>
            <a:r>
              <a:rPr lang="en" altLang="zh-CN" b="1" i="1" dirty="0">
                <a:solidFill>
                  <a:srgbClr val="00B0F0"/>
                </a:solidFill>
                <a:latin typeface="Times" pitchFamily="2" charset="0"/>
              </a:rPr>
              <a:t>Company Values</a:t>
            </a:r>
            <a:r>
              <a:rPr lang="en-US" altLang="zh-CN" b="1" i="1" dirty="0">
                <a:solidFill>
                  <a:srgbClr val="00B0F0"/>
                </a:solidFill>
                <a:latin typeface="Times" pitchFamily="2" charset="0"/>
              </a:rPr>
              <a:t>)</a:t>
            </a:r>
          </a:p>
          <a:p>
            <a:r>
              <a:rPr lang="en-US" altLang="zh-CN" dirty="0">
                <a:solidFill>
                  <a:schemeClr val="tx1">
                    <a:lumMod val="65000"/>
                    <a:lumOff val="35000"/>
                  </a:schemeClr>
                </a:solidFill>
                <a:latin typeface="Times" pitchFamily="2" charset="0"/>
              </a:rPr>
              <a:t>Company</a:t>
            </a:r>
            <a:r>
              <a:rPr lang="zh-CN" altLang="en-US" dirty="0">
                <a:solidFill>
                  <a:schemeClr val="tx1">
                    <a:lumMod val="65000"/>
                    <a:lumOff val="35000"/>
                  </a:schemeClr>
                </a:solidFill>
                <a:latin typeface="Times" pitchFamily="2" charset="0"/>
              </a:rPr>
              <a:t> </a:t>
            </a:r>
            <a:r>
              <a:rPr lang="en-US" altLang="zh-CN" dirty="0">
                <a:solidFill>
                  <a:schemeClr val="tx1">
                    <a:lumMod val="65000"/>
                    <a:lumOff val="35000"/>
                  </a:schemeClr>
                </a:solidFill>
                <a:latin typeface="Times" pitchFamily="2" charset="0"/>
              </a:rPr>
              <a:t>filed _9</a:t>
            </a:r>
            <a:r>
              <a:rPr lang="zh-CN" altLang="zh-CN" dirty="0">
                <a:solidFill>
                  <a:schemeClr val="tx1">
                    <a:lumMod val="65000"/>
                    <a:lumOff val="35000"/>
                  </a:schemeClr>
                </a:solidFill>
                <a:latin typeface="Times" pitchFamily="2" charset="0"/>
              </a:rPr>
              <a:t> </a:t>
            </a:r>
            <a:r>
              <a:rPr lang="en-US" altLang="zh-CN" dirty="0">
                <a:solidFill>
                  <a:schemeClr val="tx1">
                    <a:lumMod val="65000"/>
                    <a:lumOff val="35000"/>
                  </a:schemeClr>
                </a:solidFill>
                <a:latin typeface="Times" pitchFamily="2" charset="0"/>
              </a:rPr>
              <a:t>(</a:t>
            </a:r>
            <a:r>
              <a:rPr lang="en" altLang="zh-CN" dirty="0">
                <a:solidFill>
                  <a:schemeClr val="tx1">
                    <a:lumMod val="65000"/>
                    <a:lumOff val="35000"/>
                  </a:schemeClr>
                </a:solidFill>
                <a:latin typeface="Times" pitchFamily="2" charset="0"/>
              </a:rPr>
              <a:t>Import Export Industry</a:t>
            </a:r>
            <a:r>
              <a:rPr lang="en-US" altLang="zh-CN" dirty="0">
                <a:solidFill>
                  <a:schemeClr val="tx1">
                    <a:lumMod val="65000"/>
                    <a:lumOff val="35000"/>
                  </a:schemeClr>
                </a:solidFill>
                <a:latin typeface="Times" pitchFamily="2" charset="0"/>
              </a:rPr>
              <a:t>)</a:t>
            </a:r>
          </a:p>
          <a:p>
            <a:r>
              <a:rPr lang="en-US" altLang="zh-CN" dirty="0">
                <a:solidFill>
                  <a:schemeClr val="tx1">
                    <a:lumMod val="65000"/>
                    <a:lumOff val="35000"/>
                  </a:schemeClr>
                </a:solidFill>
                <a:latin typeface="Times" pitchFamily="2" charset="0"/>
              </a:rPr>
              <a:t>Company</a:t>
            </a:r>
            <a:r>
              <a:rPr lang="zh-CN" altLang="en-US" dirty="0">
                <a:solidFill>
                  <a:schemeClr val="tx1">
                    <a:lumMod val="65000"/>
                    <a:lumOff val="35000"/>
                  </a:schemeClr>
                </a:solidFill>
                <a:latin typeface="Times" pitchFamily="2" charset="0"/>
              </a:rPr>
              <a:t> </a:t>
            </a:r>
            <a:r>
              <a:rPr lang="en-US" altLang="zh-CN" dirty="0">
                <a:solidFill>
                  <a:schemeClr val="tx1">
                    <a:lumMod val="65000"/>
                    <a:lumOff val="35000"/>
                  </a:schemeClr>
                </a:solidFill>
                <a:latin typeface="Times" pitchFamily="2" charset="0"/>
              </a:rPr>
              <a:t>filed _17</a:t>
            </a:r>
            <a:r>
              <a:rPr lang="zh-CN" altLang="zh-CN" dirty="0">
                <a:solidFill>
                  <a:schemeClr val="tx1">
                    <a:lumMod val="65000"/>
                    <a:lumOff val="35000"/>
                  </a:schemeClr>
                </a:solidFill>
                <a:latin typeface="Times" pitchFamily="2" charset="0"/>
              </a:rPr>
              <a:t> </a:t>
            </a:r>
            <a:r>
              <a:rPr lang="en-US" altLang="zh-CN" dirty="0">
                <a:solidFill>
                  <a:schemeClr val="tx1">
                    <a:lumMod val="65000"/>
                    <a:lumOff val="35000"/>
                  </a:schemeClr>
                </a:solidFill>
                <a:latin typeface="Times" pitchFamily="2" charset="0"/>
              </a:rPr>
              <a:t>(</a:t>
            </a:r>
            <a:r>
              <a:rPr lang="en" altLang="zh-CN" dirty="0">
                <a:solidFill>
                  <a:schemeClr val="tx1">
                    <a:lumMod val="65000"/>
                    <a:lumOff val="35000"/>
                  </a:schemeClr>
                </a:solidFill>
                <a:latin typeface="Times" pitchFamily="2" charset="0"/>
              </a:rPr>
              <a:t>Bioengineering</a:t>
            </a:r>
            <a:r>
              <a:rPr lang="en-US" altLang="zh-CN" dirty="0">
                <a:solidFill>
                  <a:schemeClr val="tx1">
                    <a:lumMod val="65000"/>
                    <a:lumOff val="35000"/>
                  </a:schemeClr>
                </a:solidFill>
                <a:latin typeface="Times" pitchFamily="2" charset="0"/>
              </a:rPr>
              <a:t>)</a:t>
            </a:r>
          </a:p>
          <a:p>
            <a:r>
              <a:rPr lang="en-US" altLang="zh-CN" dirty="0">
                <a:solidFill>
                  <a:schemeClr val="tx1">
                    <a:lumMod val="65000"/>
                    <a:lumOff val="35000"/>
                  </a:schemeClr>
                </a:solidFill>
                <a:latin typeface="Times" pitchFamily="2" charset="0"/>
              </a:rPr>
              <a:t>Company</a:t>
            </a:r>
            <a:r>
              <a:rPr lang="zh-CN" altLang="en-US" dirty="0">
                <a:solidFill>
                  <a:schemeClr val="tx1">
                    <a:lumMod val="65000"/>
                    <a:lumOff val="35000"/>
                  </a:schemeClr>
                </a:solidFill>
                <a:latin typeface="Times" pitchFamily="2" charset="0"/>
              </a:rPr>
              <a:t> </a:t>
            </a:r>
            <a:r>
              <a:rPr lang="en-US" altLang="zh-CN" dirty="0">
                <a:solidFill>
                  <a:schemeClr val="tx1">
                    <a:lumMod val="65000"/>
                    <a:lumOff val="35000"/>
                  </a:schemeClr>
                </a:solidFill>
                <a:latin typeface="Times" pitchFamily="2" charset="0"/>
              </a:rPr>
              <a:t>filed _33</a:t>
            </a:r>
            <a:r>
              <a:rPr lang="zh-CN" altLang="zh-CN" dirty="0">
                <a:solidFill>
                  <a:schemeClr val="tx1">
                    <a:lumMod val="65000"/>
                    <a:lumOff val="35000"/>
                  </a:schemeClr>
                </a:solidFill>
                <a:latin typeface="Times" pitchFamily="2" charset="0"/>
              </a:rPr>
              <a:t> </a:t>
            </a:r>
            <a:r>
              <a:rPr lang="en-US" altLang="zh-CN" dirty="0">
                <a:solidFill>
                  <a:schemeClr val="tx1">
                    <a:lumMod val="65000"/>
                    <a:lumOff val="35000"/>
                  </a:schemeClr>
                </a:solidFill>
                <a:latin typeface="Times" pitchFamily="2" charset="0"/>
              </a:rPr>
              <a:t>(Online</a:t>
            </a:r>
            <a:r>
              <a:rPr lang="zh-CN" altLang="en-US" dirty="0">
                <a:solidFill>
                  <a:schemeClr val="tx1">
                    <a:lumMod val="65000"/>
                    <a:lumOff val="35000"/>
                  </a:schemeClr>
                </a:solidFill>
                <a:latin typeface="Times" pitchFamily="2" charset="0"/>
              </a:rPr>
              <a:t> </a:t>
            </a:r>
            <a:r>
              <a:rPr lang="en-US" altLang="zh-CN" dirty="0">
                <a:solidFill>
                  <a:schemeClr val="tx1">
                    <a:lumMod val="65000"/>
                    <a:lumOff val="35000"/>
                  </a:schemeClr>
                </a:solidFill>
                <a:latin typeface="Times" pitchFamily="2" charset="0"/>
              </a:rPr>
              <a:t>Games)</a:t>
            </a:r>
          </a:p>
          <a:p>
            <a:r>
              <a:rPr lang="en-US" altLang="zh-CN" b="1" dirty="0">
                <a:solidFill>
                  <a:srgbClr val="00B0F0"/>
                </a:solidFill>
                <a:latin typeface="Times" pitchFamily="2" charset="0"/>
              </a:rPr>
              <a:t>Company</a:t>
            </a:r>
            <a:r>
              <a:rPr lang="zh-CN" altLang="en-US" b="1" dirty="0">
                <a:solidFill>
                  <a:srgbClr val="00B0F0"/>
                </a:solidFill>
                <a:latin typeface="Times" pitchFamily="2" charset="0"/>
              </a:rPr>
              <a:t> </a:t>
            </a:r>
            <a:r>
              <a:rPr lang="en-US" altLang="zh-CN" b="1" dirty="0">
                <a:solidFill>
                  <a:srgbClr val="00B0F0"/>
                </a:solidFill>
                <a:latin typeface="Times" pitchFamily="2" charset="0"/>
              </a:rPr>
              <a:t>filed _35</a:t>
            </a:r>
            <a:r>
              <a:rPr lang="zh-CN" altLang="zh-CN" b="1" dirty="0">
                <a:solidFill>
                  <a:srgbClr val="00B0F0"/>
                </a:solidFill>
                <a:latin typeface="Times" pitchFamily="2" charset="0"/>
              </a:rPr>
              <a:t> </a:t>
            </a:r>
            <a:r>
              <a:rPr lang="en-US" altLang="zh-CN" b="1" dirty="0">
                <a:solidFill>
                  <a:srgbClr val="00B0F0"/>
                </a:solidFill>
                <a:latin typeface="Times" pitchFamily="2" charset="0"/>
              </a:rPr>
              <a:t>(Building Materials Industry)</a:t>
            </a:r>
          </a:p>
        </p:txBody>
      </p:sp>
      <p:sp>
        <p:nvSpPr>
          <p:cNvPr id="15" name="TextBox 6">
            <a:extLst>
              <a:ext uri="{FF2B5EF4-FFF2-40B4-BE49-F238E27FC236}">
                <a16:creationId xmlns:a16="http://schemas.microsoft.com/office/drawing/2014/main" id="{5597B0DE-54AF-4B29-8FED-F89048943EE8}"/>
              </a:ext>
            </a:extLst>
          </p:cNvPr>
          <p:cNvSpPr txBox="1"/>
          <p:nvPr/>
        </p:nvSpPr>
        <p:spPr>
          <a:xfrm>
            <a:off x="567680" y="426180"/>
            <a:ext cx="4852739" cy="461665"/>
          </a:xfrm>
          <a:prstGeom prst="rect">
            <a:avLst/>
          </a:prstGeom>
          <a:noFill/>
        </p:spPr>
        <p:txBody>
          <a:bodyPr wrap="none" rtlCol="0">
            <a:spAutoFit/>
          </a:bodyPr>
          <a:lstStyle/>
          <a:p>
            <a:pPr defTabSz="1219020"/>
            <a:r>
              <a:rPr lang="en-US" altLang="zh-CN" sz="2400" dirty="0">
                <a:solidFill>
                  <a:schemeClr val="accent6">
                    <a:lumMod val="60000"/>
                    <a:lumOff val="40000"/>
                  </a:schemeClr>
                </a:solidFill>
                <a:latin typeface="方正黑体简体" panose="02010601030101010101" pitchFamily="2" charset="-122"/>
                <a:ea typeface="方正黑体简体" panose="02010601030101010101" pitchFamily="2" charset="-122"/>
                <a:cs typeface="+mn-ea"/>
                <a:sym typeface="+mn-lt"/>
              </a:rPr>
              <a:t>CHAPTER 3.1-Variable</a:t>
            </a:r>
            <a:r>
              <a:rPr lang="zh-CN" altLang="en-US" sz="2400" dirty="0">
                <a:solidFill>
                  <a:schemeClr val="accent6">
                    <a:lumMod val="60000"/>
                    <a:lumOff val="40000"/>
                  </a:schemeClr>
                </a:solidFill>
                <a:latin typeface="方正黑体简体" panose="02010601030101010101" pitchFamily="2" charset="-122"/>
                <a:ea typeface="方正黑体简体" panose="02010601030101010101" pitchFamily="2" charset="-122"/>
                <a:cs typeface="+mn-ea"/>
                <a:sym typeface="+mn-lt"/>
              </a:rPr>
              <a:t> </a:t>
            </a:r>
            <a:r>
              <a:rPr lang="en-US" altLang="zh-CN" sz="2400" dirty="0">
                <a:solidFill>
                  <a:schemeClr val="accent6">
                    <a:lumMod val="60000"/>
                    <a:lumOff val="40000"/>
                  </a:schemeClr>
                </a:solidFill>
                <a:latin typeface="方正黑体简体" panose="02010601030101010101" pitchFamily="2" charset="-122"/>
                <a:ea typeface="方正黑体简体" panose="02010601030101010101" pitchFamily="2" charset="-122"/>
                <a:cs typeface="+mn-ea"/>
                <a:sym typeface="+mn-lt"/>
              </a:rPr>
              <a:t>Selection</a:t>
            </a:r>
            <a:endParaRPr lang="zh-CN" altLang="en-US" sz="2400" dirty="0">
              <a:solidFill>
                <a:schemeClr val="accent6">
                  <a:lumMod val="60000"/>
                  <a:lumOff val="40000"/>
                </a:schemeClr>
              </a:solidFill>
              <a:latin typeface="方正黑体简体" panose="02010601030101010101" pitchFamily="2" charset="-122"/>
              <a:ea typeface="方正黑体简体" panose="02010601030101010101" pitchFamily="2" charset="-122"/>
              <a:cs typeface="+mn-ea"/>
              <a:sym typeface="+mn-lt"/>
            </a:endParaRPr>
          </a:p>
        </p:txBody>
      </p:sp>
    </p:spTree>
    <p:extLst>
      <p:ext uri="{BB962C8B-B14F-4D97-AF65-F5344CB8AC3E}">
        <p14:creationId xmlns:p14="http://schemas.microsoft.com/office/powerpoint/2010/main" val="3442957154"/>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300" fill="hold"/>
                                        <p:tgtEl>
                                          <p:spTgt spid="2"/>
                                        </p:tgtEl>
                                        <p:attrNameLst>
                                          <p:attrName>ppt_x</p:attrName>
                                        </p:attrNameLst>
                                      </p:cBhvr>
                                      <p:tavLst>
                                        <p:tav tm="0">
                                          <p:val>
                                            <p:strVal val="0-#ppt_w/2"/>
                                          </p:val>
                                        </p:tav>
                                        <p:tav tm="100000">
                                          <p:val>
                                            <p:strVal val="#ppt_x"/>
                                          </p:val>
                                        </p:tav>
                                      </p:tavLst>
                                    </p:anim>
                                    <p:anim calcmode="lin" valueType="num">
                                      <p:cBhvr additive="base">
                                        <p:cTn id="8" dur="30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300"/>
                            </p:stCondLst>
                            <p:childTnLst>
                              <p:par>
                                <p:cTn id="10" presetID="2" presetClass="entr" presetSubtype="4" fill="hold" nodeType="afterEffect">
                                  <p:stCondLst>
                                    <p:cond delay="0"/>
                                  </p:stCondLst>
                                  <p:childTnLst>
                                    <p:set>
                                      <p:cBhvr>
                                        <p:cTn id="11" dur="1" fill="hold">
                                          <p:stCondLst>
                                            <p:cond delay="0"/>
                                          </p:stCondLst>
                                        </p:cTn>
                                        <p:tgtEl>
                                          <p:spTgt spid="12"/>
                                        </p:tgtEl>
                                        <p:attrNameLst>
                                          <p:attrName>style.visibility</p:attrName>
                                        </p:attrNameLst>
                                      </p:cBhvr>
                                      <p:to>
                                        <p:strVal val="visible"/>
                                      </p:to>
                                    </p:set>
                                    <p:anim calcmode="lin" valueType="num">
                                      <p:cBhvr additive="base">
                                        <p:cTn id="12" dur="500" fill="hold"/>
                                        <p:tgtEl>
                                          <p:spTgt spid="12"/>
                                        </p:tgtEl>
                                        <p:attrNameLst>
                                          <p:attrName>ppt_x</p:attrName>
                                        </p:attrNameLst>
                                      </p:cBhvr>
                                      <p:tavLst>
                                        <p:tav tm="0">
                                          <p:val>
                                            <p:strVal val="#ppt_x"/>
                                          </p:val>
                                        </p:tav>
                                        <p:tav tm="100000">
                                          <p:val>
                                            <p:strVal val="#ppt_x"/>
                                          </p:val>
                                        </p:tav>
                                      </p:tavLst>
                                    </p:anim>
                                    <p:anim calcmode="lin" valueType="num">
                                      <p:cBhvr additive="base">
                                        <p:cTn id="13" dur="500" fill="hold"/>
                                        <p:tgtEl>
                                          <p:spTgt spid="12"/>
                                        </p:tgtEl>
                                        <p:attrNameLst>
                                          <p:attrName>ppt_y</p:attrName>
                                        </p:attrNameLst>
                                      </p:cBhvr>
                                      <p:tavLst>
                                        <p:tav tm="0">
                                          <p:val>
                                            <p:strVal val="1+#ppt_h/2"/>
                                          </p:val>
                                        </p:tav>
                                        <p:tav tm="100000">
                                          <p:val>
                                            <p:strVal val="#ppt_y"/>
                                          </p:val>
                                        </p:tav>
                                      </p:tavLst>
                                    </p:anim>
                                  </p:childTnLst>
                                </p:cTn>
                              </p:par>
                            </p:childTnLst>
                          </p:cTn>
                        </p:par>
                        <p:par>
                          <p:cTn id="14" fill="hold">
                            <p:stCondLst>
                              <p:cond delay="800"/>
                            </p:stCondLst>
                            <p:childTnLst>
                              <p:par>
                                <p:cTn id="15" presetID="2" presetClass="entr" presetSubtype="4" fill="hold" nodeType="afterEffect">
                                  <p:stCondLst>
                                    <p:cond delay="0"/>
                                  </p:stCondLst>
                                  <p:childTnLst>
                                    <p:set>
                                      <p:cBhvr>
                                        <p:cTn id="16" dur="1" fill="hold">
                                          <p:stCondLst>
                                            <p:cond delay="0"/>
                                          </p:stCondLst>
                                        </p:cTn>
                                        <p:tgtEl>
                                          <p:spTgt spid="40"/>
                                        </p:tgtEl>
                                        <p:attrNameLst>
                                          <p:attrName>style.visibility</p:attrName>
                                        </p:attrNameLst>
                                      </p:cBhvr>
                                      <p:to>
                                        <p:strVal val="visible"/>
                                      </p:to>
                                    </p:set>
                                    <p:anim calcmode="lin" valueType="num">
                                      <p:cBhvr additive="base">
                                        <p:cTn id="17" dur="500" fill="hold"/>
                                        <p:tgtEl>
                                          <p:spTgt spid="40"/>
                                        </p:tgtEl>
                                        <p:attrNameLst>
                                          <p:attrName>ppt_x</p:attrName>
                                        </p:attrNameLst>
                                      </p:cBhvr>
                                      <p:tavLst>
                                        <p:tav tm="0">
                                          <p:val>
                                            <p:strVal val="#ppt_x"/>
                                          </p:val>
                                        </p:tav>
                                        <p:tav tm="100000">
                                          <p:val>
                                            <p:strVal val="#ppt_x"/>
                                          </p:val>
                                        </p:tav>
                                      </p:tavLst>
                                    </p:anim>
                                    <p:anim calcmode="lin" valueType="num">
                                      <p:cBhvr additive="base">
                                        <p:cTn id="18" dur="500" fill="hold"/>
                                        <p:tgtEl>
                                          <p:spTgt spid="40"/>
                                        </p:tgtEl>
                                        <p:attrNameLst>
                                          <p:attrName>ppt_y</p:attrName>
                                        </p:attrNameLst>
                                      </p:cBhvr>
                                      <p:tavLst>
                                        <p:tav tm="0">
                                          <p:val>
                                            <p:strVal val="1+#ppt_h/2"/>
                                          </p:val>
                                        </p:tav>
                                        <p:tav tm="100000">
                                          <p:val>
                                            <p:strVal val="#ppt_y"/>
                                          </p:val>
                                        </p:tav>
                                      </p:tavLst>
                                    </p:anim>
                                  </p:childTnLst>
                                </p:cTn>
                              </p:par>
                            </p:childTnLst>
                          </p:cTn>
                        </p:par>
                        <p:par>
                          <p:cTn id="19" fill="hold">
                            <p:stCondLst>
                              <p:cond delay="1300"/>
                            </p:stCondLst>
                            <p:childTnLst>
                              <p:par>
                                <p:cTn id="20" presetID="2" presetClass="entr" presetSubtype="4" fill="hold" nodeType="afterEffect">
                                  <p:stCondLst>
                                    <p:cond delay="0"/>
                                  </p:stCondLst>
                                  <p:childTnLst>
                                    <p:set>
                                      <p:cBhvr>
                                        <p:cTn id="21" dur="1" fill="hold">
                                          <p:stCondLst>
                                            <p:cond delay="0"/>
                                          </p:stCondLst>
                                        </p:cTn>
                                        <p:tgtEl>
                                          <p:spTgt spid="21"/>
                                        </p:tgtEl>
                                        <p:attrNameLst>
                                          <p:attrName>style.visibility</p:attrName>
                                        </p:attrNameLst>
                                      </p:cBhvr>
                                      <p:to>
                                        <p:strVal val="visible"/>
                                      </p:to>
                                    </p:set>
                                    <p:anim calcmode="lin" valueType="num">
                                      <p:cBhvr additive="base">
                                        <p:cTn id="22" dur="500" fill="hold"/>
                                        <p:tgtEl>
                                          <p:spTgt spid="21"/>
                                        </p:tgtEl>
                                        <p:attrNameLst>
                                          <p:attrName>ppt_x</p:attrName>
                                        </p:attrNameLst>
                                      </p:cBhvr>
                                      <p:tavLst>
                                        <p:tav tm="0">
                                          <p:val>
                                            <p:strVal val="#ppt_x"/>
                                          </p:val>
                                        </p:tav>
                                        <p:tav tm="100000">
                                          <p:val>
                                            <p:strVal val="#ppt_x"/>
                                          </p:val>
                                        </p:tav>
                                      </p:tavLst>
                                    </p:anim>
                                    <p:anim calcmode="lin" valueType="num">
                                      <p:cBhvr additive="base">
                                        <p:cTn id="23" dur="500" fill="hold"/>
                                        <p:tgtEl>
                                          <p:spTgt spid="21"/>
                                        </p:tgtEl>
                                        <p:attrNameLst>
                                          <p:attrName>ppt_y</p:attrName>
                                        </p:attrNameLst>
                                      </p:cBhvr>
                                      <p:tavLst>
                                        <p:tav tm="0">
                                          <p:val>
                                            <p:strVal val="1+#ppt_h/2"/>
                                          </p:val>
                                        </p:tav>
                                        <p:tav tm="100000">
                                          <p:val>
                                            <p:strVal val="#ppt_y"/>
                                          </p:val>
                                        </p:tav>
                                      </p:tavLst>
                                    </p:anim>
                                  </p:childTnLst>
                                </p:cTn>
                              </p:par>
                              <p:par>
                                <p:cTn id="24" presetID="2" presetClass="entr" presetSubtype="8" fill="hold" nodeType="withEffect">
                                  <p:stCondLst>
                                    <p:cond delay="300"/>
                                  </p:stCondLst>
                                  <p:childTnLst>
                                    <p:set>
                                      <p:cBhvr>
                                        <p:cTn id="25" dur="1" fill="hold">
                                          <p:stCondLst>
                                            <p:cond delay="0"/>
                                          </p:stCondLst>
                                        </p:cTn>
                                        <p:tgtEl>
                                          <p:spTgt spid="15"/>
                                        </p:tgtEl>
                                        <p:attrNameLst>
                                          <p:attrName>style.visibility</p:attrName>
                                        </p:attrNameLst>
                                      </p:cBhvr>
                                      <p:to>
                                        <p:strVal val="visible"/>
                                      </p:to>
                                    </p:set>
                                    <p:anim calcmode="lin" valueType="num">
                                      <p:cBhvr additive="base">
                                        <p:cTn id="26" dur="300" fill="hold"/>
                                        <p:tgtEl>
                                          <p:spTgt spid="15"/>
                                        </p:tgtEl>
                                        <p:attrNameLst>
                                          <p:attrName>ppt_x</p:attrName>
                                        </p:attrNameLst>
                                      </p:cBhvr>
                                      <p:tavLst>
                                        <p:tav tm="0">
                                          <p:val>
                                            <p:strVal val="0-#ppt_w/2"/>
                                          </p:val>
                                        </p:tav>
                                        <p:tav tm="100000">
                                          <p:val>
                                            <p:strVal val="#ppt_x"/>
                                          </p:val>
                                        </p:tav>
                                      </p:tavLst>
                                    </p:anim>
                                    <p:anim calcmode="lin" valueType="num">
                                      <p:cBhvr additive="base">
                                        <p:cTn id="27" dur="3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AB57C0F8-B204-4584-AB17-3A4B9892388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492653" y="536291"/>
            <a:ext cx="60959" cy="286504"/>
          </a:xfrm>
          <a:prstGeom prst="rect">
            <a:avLst/>
          </a:prstGeom>
        </p:spPr>
      </p:pic>
      <p:pic>
        <p:nvPicPr>
          <p:cNvPr id="40" name="图片 39">
            <a:extLst>
              <a:ext uri="{FF2B5EF4-FFF2-40B4-BE49-F238E27FC236}">
                <a16:creationId xmlns:a16="http://schemas.microsoft.com/office/drawing/2014/main" id="{6B7A9A52-9462-4099-8292-3E07037B104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4255" y="1506191"/>
            <a:ext cx="3716564" cy="4888110"/>
          </a:xfrm>
          <a:prstGeom prst="rect">
            <a:avLst/>
          </a:prstGeom>
        </p:spPr>
      </p:pic>
      <p:sp>
        <p:nvSpPr>
          <p:cNvPr id="42" name="TextBox 7">
            <a:extLst>
              <a:ext uri="{FF2B5EF4-FFF2-40B4-BE49-F238E27FC236}">
                <a16:creationId xmlns:a16="http://schemas.microsoft.com/office/drawing/2014/main" id="{F4B159CB-3E94-462F-91D7-EFBC7A4D25BB}"/>
              </a:ext>
            </a:extLst>
          </p:cNvPr>
          <p:cNvSpPr txBox="1"/>
          <p:nvPr/>
        </p:nvSpPr>
        <p:spPr>
          <a:xfrm>
            <a:off x="523132" y="1078658"/>
            <a:ext cx="3716564" cy="338554"/>
          </a:xfrm>
          <a:prstGeom prst="rect">
            <a:avLst/>
          </a:prstGeom>
          <a:noFill/>
        </p:spPr>
        <p:txBody>
          <a:bodyPr wrap="square" rtlCol="0">
            <a:spAutoFit/>
          </a:bodyPr>
          <a:lstStyle/>
          <a:p>
            <a:pPr defTabSz="1219020"/>
            <a:r>
              <a:rPr lang="en-US" altLang="zh-CN" sz="1600" b="1" dirty="0">
                <a:solidFill>
                  <a:srgbClr val="4F4D50"/>
                </a:solidFill>
                <a:latin typeface="方正黑体简体" panose="02010601030101010101" pitchFamily="2" charset="-122"/>
                <a:ea typeface="方正黑体简体" panose="02010601030101010101" pitchFamily="2" charset="-122"/>
                <a:cs typeface="+mn-ea"/>
                <a:sym typeface="+mn-lt"/>
              </a:rPr>
              <a:t>Stepwise</a:t>
            </a:r>
            <a:r>
              <a:rPr lang="zh-CN" altLang="en-US" sz="1600" b="1" dirty="0">
                <a:solidFill>
                  <a:srgbClr val="4F4D50"/>
                </a:solidFill>
                <a:latin typeface="方正黑体简体" panose="02010601030101010101" pitchFamily="2" charset="-122"/>
                <a:ea typeface="方正黑体简体" panose="02010601030101010101" pitchFamily="2" charset="-122"/>
                <a:cs typeface="+mn-ea"/>
                <a:sym typeface="+mn-lt"/>
              </a:rPr>
              <a:t> </a:t>
            </a:r>
            <a:r>
              <a:rPr lang="en-US" altLang="zh-CN" sz="1600" b="1" dirty="0">
                <a:solidFill>
                  <a:srgbClr val="4F4D50"/>
                </a:solidFill>
                <a:latin typeface="方正黑体简体" panose="02010601030101010101" pitchFamily="2" charset="-122"/>
                <a:ea typeface="方正黑体简体" panose="02010601030101010101" pitchFamily="2" charset="-122"/>
                <a:cs typeface="+mn-ea"/>
                <a:sym typeface="+mn-lt"/>
              </a:rPr>
              <a:t>Regression-Forward</a:t>
            </a:r>
            <a:r>
              <a:rPr lang="zh-CN" altLang="en-US" sz="1600" b="1" dirty="0">
                <a:solidFill>
                  <a:srgbClr val="4F4D50"/>
                </a:solidFill>
                <a:latin typeface="方正黑体简体" panose="02010601030101010101" pitchFamily="2" charset="-122"/>
                <a:ea typeface="方正黑体简体" panose="02010601030101010101" pitchFamily="2" charset="-122"/>
                <a:cs typeface="+mn-ea"/>
                <a:sym typeface="+mn-lt"/>
              </a:rPr>
              <a:t>（</a:t>
            </a:r>
            <a:r>
              <a:rPr lang="en-US" altLang="zh-CN" sz="1600" b="1" dirty="0">
                <a:solidFill>
                  <a:srgbClr val="4F4D50"/>
                </a:solidFill>
                <a:latin typeface="方正黑体简体" panose="02010601030101010101" pitchFamily="2" charset="-122"/>
                <a:ea typeface="方正黑体简体" panose="02010601030101010101" pitchFamily="2" charset="-122"/>
                <a:cs typeface="+mn-ea"/>
                <a:sym typeface="+mn-lt"/>
              </a:rPr>
              <a:t>10</a:t>
            </a:r>
            <a:r>
              <a:rPr lang="zh-CN" altLang="en-US" sz="1600" b="1" dirty="0">
                <a:solidFill>
                  <a:srgbClr val="4F4D50"/>
                </a:solidFill>
                <a:latin typeface="方正黑体简体" panose="02010601030101010101" pitchFamily="2" charset="-122"/>
                <a:ea typeface="方正黑体简体" panose="02010601030101010101" pitchFamily="2" charset="-122"/>
                <a:cs typeface="+mn-ea"/>
                <a:sym typeface="+mn-lt"/>
              </a:rPr>
              <a:t>）</a:t>
            </a:r>
            <a:endParaRPr lang="en-US" altLang="zh-CN" sz="1600" b="1" dirty="0">
              <a:solidFill>
                <a:srgbClr val="4F4D50"/>
              </a:solidFill>
              <a:latin typeface="方正黑体简体" panose="02010601030101010101" pitchFamily="2" charset="-122"/>
              <a:ea typeface="方正黑体简体" panose="02010601030101010101" pitchFamily="2" charset="-122"/>
              <a:cs typeface="+mn-ea"/>
              <a:sym typeface="+mn-lt"/>
            </a:endParaRPr>
          </a:p>
        </p:txBody>
      </p:sp>
      <p:sp>
        <p:nvSpPr>
          <p:cNvPr id="44" name="文本框 43">
            <a:extLst>
              <a:ext uri="{FF2B5EF4-FFF2-40B4-BE49-F238E27FC236}">
                <a16:creationId xmlns:a16="http://schemas.microsoft.com/office/drawing/2014/main" id="{81764ACA-6222-4289-8C8E-3313F9D50C12}"/>
              </a:ext>
            </a:extLst>
          </p:cNvPr>
          <p:cNvSpPr txBox="1"/>
          <p:nvPr/>
        </p:nvSpPr>
        <p:spPr>
          <a:xfrm>
            <a:off x="567680" y="1809024"/>
            <a:ext cx="3245980" cy="3970318"/>
          </a:xfrm>
          <a:prstGeom prst="rect">
            <a:avLst/>
          </a:prstGeom>
          <a:noFill/>
        </p:spPr>
        <p:txBody>
          <a:bodyPr wrap="square" rtlCol="0">
            <a:spAutoFit/>
          </a:bodyPr>
          <a:lstStyle/>
          <a:p>
            <a:r>
              <a:rPr lang="en" altLang="zh-CN" b="1" dirty="0">
                <a:solidFill>
                  <a:srgbClr val="00B0F0"/>
                </a:solidFill>
                <a:latin typeface="Times" pitchFamily="2" charset="0"/>
              </a:rPr>
              <a:t>Experience Requirements</a:t>
            </a:r>
            <a:endParaRPr lang="en-US" altLang="zh-CN" b="1" dirty="0">
              <a:solidFill>
                <a:srgbClr val="00B0F0"/>
              </a:solidFill>
              <a:latin typeface="Times" pitchFamily="2" charset="0"/>
            </a:endParaRPr>
          </a:p>
          <a:p>
            <a:r>
              <a:rPr lang="en" altLang="zh-CN" b="1" dirty="0">
                <a:solidFill>
                  <a:srgbClr val="00B0F0"/>
                </a:solidFill>
                <a:latin typeface="Times" pitchFamily="2" charset="0"/>
              </a:rPr>
              <a:t>Academic Requirements</a:t>
            </a:r>
          </a:p>
          <a:p>
            <a:r>
              <a:rPr lang="en-US" altLang="zh-CN" b="1" dirty="0">
                <a:solidFill>
                  <a:srgbClr val="00B0F0"/>
                </a:solidFill>
                <a:latin typeface="Times" pitchFamily="2" charset="0"/>
              </a:rPr>
              <a:t>Average</a:t>
            </a:r>
            <a:r>
              <a:rPr lang="zh-CN" altLang="en-US" b="1" dirty="0">
                <a:solidFill>
                  <a:srgbClr val="00B0F0"/>
                </a:solidFill>
                <a:latin typeface="Times" pitchFamily="2" charset="0"/>
              </a:rPr>
              <a:t> </a:t>
            </a:r>
            <a:r>
              <a:rPr lang="en-US" altLang="zh-CN" b="1" dirty="0">
                <a:solidFill>
                  <a:srgbClr val="00B0F0"/>
                </a:solidFill>
                <a:latin typeface="Times" pitchFamily="2" charset="0"/>
              </a:rPr>
              <a:t>Salary</a:t>
            </a:r>
          </a:p>
          <a:p>
            <a:r>
              <a:rPr lang="en" altLang="zh-CN" dirty="0">
                <a:solidFill>
                  <a:schemeClr val="tx1">
                    <a:lumMod val="65000"/>
                    <a:lumOff val="35000"/>
                  </a:schemeClr>
                </a:solidFill>
                <a:latin typeface="Times" pitchFamily="2" charset="0"/>
              </a:rPr>
              <a:t>Job Introduction</a:t>
            </a:r>
            <a:r>
              <a:rPr lang="en-US" altLang="zh-CN" dirty="0">
                <a:solidFill>
                  <a:schemeClr val="tx1">
                    <a:lumMod val="65000"/>
                    <a:lumOff val="35000"/>
                  </a:schemeClr>
                </a:solidFill>
                <a:latin typeface="Times" pitchFamily="2" charset="0"/>
              </a:rPr>
              <a:t>_24</a:t>
            </a:r>
            <a:r>
              <a:rPr lang="zh-CN" altLang="zh-CN" dirty="0">
                <a:solidFill>
                  <a:schemeClr val="tx1">
                    <a:lumMod val="65000"/>
                    <a:lumOff val="35000"/>
                  </a:schemeClr>
                </a:solidFill>
                <a:latin typeface="Times" pitchFamily="2" charset="0"/>
              </a:rPr>
              <a:t> </a:t>
            </a:r>
            <a:r>
              <a:rPr lang="en-US" altLang="zh-CN" dirty="0">
                <a:solidFill>
                  <a:schemeClr val="tx1">
                    <a:lumMod val="65000"/>
                    <a:lumOff val="35000"/>
                  </a:schemeClr>
                </a:solidFill>
                <a:latin typeface="Times" pitchFamily="2" charset="0"/>
              </a:rPr>
              <a:t>(</a:t>
            </a:r>
            <a:r>
              <a:rPr lang="en-US" altLang="zh-CN" i="1" dirty="0">
                <a:solidFill>
                  <a:schemeClr val="tx1">
                    <a:lumMod val="65000"/>
                    <a:lumOff val="35000"/>
                  </a:schemeClr>
                </a:solidFill>
                <a:latin typeface="Times" pitchFamily="2" charset="0"/>
              </a:rPr>
              <a:t>shuttle</a:t>
            </a:r>
            <a:r>
              <a:rPr lang="zh-CN" altLang="en-US" i="1" dirty="0">
                <a:solidFill>
                  <a:schemeClr val="tx1">
                    <a:lumMod val="65000"/>
                    <a:lumOff val="35000"/>
                  </a:schemeClr>
                </a:solidFill>
                <a:latin typeface="Times" pitchFamily="2" charset="0"/>
              </a:rPr>
              <a:t> </a:t>
            </a:r>
            <a:r>
              <a:rPr lang="en-US" altLang="zh-CN" i="1" dirty="0">
                <a:solidFill>
                  <a:schemeClr val="tx1">
                    <a:lumMod val="65000"/>
                    <a:lumOff val="35000"/>
                  </a:schemeClr>
                </a:solidFill>
                <a:latin typeface="Times" pitchFamily="2" charset="0"/>
              </a:rPr>
              <a:t>bus</a:t>
            </a:r>
            <a:r>
              <a:rPr lang="en-US" altLang="zh-CN" dirty="0">
                <a:solidFill>
                  <a:schemeClr val="tx1">
                    <a:lumMod val="65000"/>
                    <a:lumOff val="35000"/>
                  </a:schemeClr>
                </a:solidFill>
                <a:latin typeface="Times" pitchFamily="2" charset="0"/>
              </a:rPr>
              <a:t>)</a:t>
            </a:r>
          </a:p>
          <a:p>
            <a:r>
              <a:rPr lang="en" altLang="zh-CN" b="1" dirty="0">
                <a:solidFill>
                  <a:srgbClr val="00B0F0"/>
                </a:solidFill>
                <a:latin typeface="Times" pitchFamily="2" charset="0"/>
              </a:rPr>
              <a:t>Job Introduction</a:t>
            </a:r>
            <a:r>
              <a:rPr lang="en-US" altLang="zh-CN" b="1" dirty="0">
                <a:solidFill>
                  <a:srgbClr val="00B0F0"/>
                </a:solidFill>
                <a:latin typeface="Times" pitchFamily="2" charset="0"/>
              </a:rPr>
              <a:t>_45</a:t>
            </a:r>
            <a:r>
              <a:rPr lang="zh-CN" altLang="zh-CN" b="1" dirty="0">
                <a:solidFill>
                  <a:srgbClr val="00B0F0"/>
                </a:solidFill>
                <a:latin typeface="Times" pitchFamily="2" charset="0"/>
              </a:rPr>
              <a:t> </a:t>
            </a:r>
            <a:r>
              <a:rPr lang="en-US" altLang="zh-CN" b="1" dirty="0">
                <a:solidFill>
                  <a:srgbClr val="00B0F0"/>
                </a:solidFill>
                <a:latin typeface="Times" pitchFamily="2" charset="0"/>
              </a:rPr>
              <a:t>(</a:t>
            </a:r>
            <a:r>
              <a:rPr lang="en-US" altLang="zh-CN" b="1" i="1" dirty="0">
                <a:solidFill>
                  <a:srgbClr val="00B0F0"/>
                </a:solidFill>
                <a:latin typeface="Times" pitchFamily="2" charset="0"/>
              </a:rPr>
              <a:t>team</a:t>
            </a:r>
            <a:r>
              <a:rPr lang="en-US" altLang="zh-CN" b="1" dirty="0">
                <a:solidFill>
                  <a:srgbClr val="00B0F0"/>
                </a:solidFill>
                <a:latin typeface="Times" pitchFamily="2" charset="0"/>
              </a:rPr>
              <a:t>)</a:t>
            </a:r>
          </a:p>
          <a:p>
            <a:r>
              <a:rPr lang="en" altLang="zh-CN" b="1" dirty="0">
                <a:solidFill>
                  <a:srgbClr val="00B0F0"/>
                </a:solidFill>
                <a:latin typeface="Times" pitchFamily="2" charset="0"/>
              </a:rPr>
              <a:t>Job details </a:t>
            </a:r>
            <a:r>
              <a:rPr lang="en-US" altLang="zh-CN" b="1" dirty="0">
                <a:solidFill>
                  <a:srgbClr val="00B0F0"/>
                </a:solidFill>
                <a:latin typeface="Times" pitchFamily="2" charset="0"/>
              </a:rPr>
              <a:t>_25</a:t>
            </a:r>
            <a:r>
              <a:rPr lang="zh-CN" altLang="zh-CN" b="1" dirty="0">
                <a:solidFill>
                  <a:srgbClr val="00B0F0"/>
                </a:solidFill>
                <a:latin typeface="Times" pitchFamily="2" charset="0"/>
              </a:rPr>
              <a:t> </a:t>
            </a:r>
            <a:r>
              <a:rPr lang="en-US" altLang="zh-CN" b="1" dirty="0">
                <a:solidFill>
                  <a:srgbClr val="00B0F0"/>
                </a:solidFill>
                <a:latin typeface="Times" pitchFamily="2" charset="0"/>
              </a:rPr>
              <a:t>(</a:t>
            </a:r>
            <a:r>
              <a:rPr lang="en-US" altLang="zh-CN" b="1" i="1" dirty="0">
                <a:solidFill>
                  <a:srgbClr val="00B0F0"/>
                </a:solidFill>
                <a:latin typeface="Times" pitchFamily="2" charset="0"/>
              </a:rPr>
              <a:t>communicate</a:t>
            </a:r>
            <a:r>
              <a:rPr lang="en-US" altLang="zh-CN" b="1" dirty="0">
                <a:solidFill>
                  <a:srgbClr val="00B0F0"/>
                </a:solidFill>
                <a:latin typeface="Times" pitchFamily="2" charset="0"/>
              </a:rPr>
              <a:t>)</a:t>
            </a:r>
          </a:p>
          <a:p>
            <a:r>
              <a:rPr lang="en-US" altLang="zh-CN" b="1" dirty="0">
                <a:solidFill>
                  <a:srgbClr val="00B0F0"/>
                </a:solidFill>
                <a:latin typeface="Times" pitchFamily="2" charset="0"/>
              </a:rPr>
              <a:t>Company</a:t>
            </a:r>
            <a:r>
              <a:rPr lang="zh-CN" altLang="en-US" b="1" dirty="0">
                <a:solidFill>
                  <a:srgbClr val="00B0F0"/>
                </a:solidFill>
                <a:latin typeface="Times" pitchFamily="2" charset="0"/>
              </a:rPr>
              <a:t> </a:t>
            </a:r>
            <a:r>
              <a:rPr lang="en-US" altLang="zh-CN" b="1" dirty="0">
                <a:solidFill>
                  <a:srgbClr val="00B0F0"/>
                </a:solidFill>
                <a:latin typeface="Times" pitchFamily="2" charset="0"/>
              </a:rPr>
              <a:t>details_46</a:t>
            </a:r>
            <a:r>
              <a:rPr lang="zh-CN" altLang="zh-CN" b="1" dirty="0">
                <a:solidFill>
                  <a:srgbClr val="00B0F0"/>
                </a:solidFill>
                <a:latin typeface="Times" pitchFamily="2" charset="0"/>
              </a:rPr>
              <a:t> </a:t>
            </a:r>
            <a:r>
              <a:rPr lang="en-US" altLang="zh-CN" b="1" dirty="0">
                <a:solidFill>
                  <a:srgbClr val="00B0F0"/>
                </a:solidFill>
                <a:latin typeface="Times" pitchFamily="2" charset="0"/>
              </a:rPr>
              <a:t>(</a:t>
            </a:r>
            <a:r>
              <a:rPr lang="en" altLang="zh-CN" b="1" dirty="0">
                <a:solidFill>
                  <a:srgbClr val="00B0F0"/>
                </a:solidFill>
                <a:latin typeface="Times" pitchFamily="2" charset="0"/>
              </a:rPr>
              <a:t>Company Values</a:t>
            </a:r>
            <a:r>
              <a:rPr lang="en-US" altLang="zh-CN" b="1" dirty="0">
                <a:solidFill>
                  <a:srgbClr val="00B0F0"/>
                </a:solidFill>
                <a:latin typeface="Times" pitchFamily="2" charset="0"/>
              </a:rPr>
              <a:t>)</a:t>
            </a:r>
          </a:p>
          <a:p>
            <a:r>
              <a:rPr lang="en-US" altLang="zh-CN" dirty="0">
                <a:solidFill>
                  <a:schemeClr val="tx1">
                    <a:lumMod val="65000"/>
                    <a:lumOff val="35000"/>
                  </a:schemeClr>
                </a:solidFill>
                <a:latin typeface="Times" pitchFamily="2" charset="0"/>
              </a:rPr>
              <a:t>Company</a:t>
            </a:r>
            <a:r>
              <a:rPr lang="zh-CN" altLang="en-US" dirty="0">
                <a:solidFill>
                  <a:schemeClr val="tx1">
                    <a:lumMod val="65000"/>
                    <a:lumOff val="35000"/>
                  </a:schemeClr>
                </a:solidFill>
                <a:latin typeface="Times" pitchFamily="2" charset="0"/>
              </a:rPr>
              <a:t> </a:t>
            </a:r>
            <a:r>
              <a:rPr lang="en-US" altLang="zh-CN" dirty="0">
                <a:solidFill>
                  <a:schemeClr val="tx1">
                    <a:lumMod val="65000"/>
                    <a:lumOff val="35000"/>
                  </a:schemeClr>
                </a:solidFill>
                <a:latin typeface="Times" pitchFamily="2" charset="0"/>
              </a:rPr>
              <a:t>filed _9</a:t>
            </a:r>
            <a:r>
              <a:rPr lang="zh-CN" altLang="zh-CN" dirty="0">
                <a:solidFill>
                  <a:schemeClr val="tx1">
                    <a:lumMod val="65000"/>
                    <a:lumOff val="35000"/>
                  </a:schemeClr>
                </a:solidFill>
                <a:latin typeface="Times" pitchFamily="2" charset="0"/>
              </a:rPr>
              <a:t> </a:t>
            </a:r>
            <a:r>
              <a:rPr lang="en-US" altLang="zh-CN" dirty="0">
                <a:solidFill>
                  <a:schemeClr val="tx1">
                    <a:lumMod val="65000"/>
                    <a:lumOff val="35000"/>
                  </a:schemeClr>
                </a:solidFill>
                <a:latin typeface="Times" pitchFamily="2" charset="0"/>
              </a:rPr>
              <a:t>(</a:t>
            </a:r>
            <a:r>
              <a:rPr lang="en" altLang="zh-CN" i="1" dirty="0">
                <a:solidFill>
                  <a:schemeClr val="tx1">
                    <a:lumMod val="65000"/>
                    <a:lumOff val="35000"/>
                  </a:schemeClr>
                </a:solidFill>
                <a:latin typeface="Times" pitchFamily="2" charset="0"/>
              </a:rPr>
              <a:t>Import Export industry</a:t>
            </a:r>
            <a:r>
              <a:rPr lang="en-US" altLang="zh-CN" i="1" dirty="0">
                <a:solidFill>
                  <a:schemeClr val="tx1">
                    <a:lumMod val="65000"/>
                    <a:lumOff val="35000"/>
                  </a:schemeClr>
                </a:solidFill>
                <a:latin typeface="Times" pitchFamily="2" charset="0"/>
              </a:rPr>
              <a:t>)</a:t>
            </a:r>
          </a:p>
          <a:p>
            <a:r>
              <a:rPr lang="en-US" altLang="zh-CN" dirty="0">
                <a:solidFill>
                  <a:schemeClr val="tx1">
                    <a:lumMod val="65000"/>
                    <a:lumOff val="35000"/>
                  </a:schemeClr>
                </a:solidFill>
                <a:latin typeface="Times" pitchFamily="2" charset="0"/>
              </a:rPr>
              <a:t>Company</a:t>
            </a:r>
            <a:r>
              <a:rPr lang="zh-CN" altLang="en-US" dirty="0">
                <a:solidFill>
                  <a:schemeClr val="tx1">
                    <a:lumMod val="65000"/>
                    <a:lumOff val="35000"/>
                  </a:schemeClr>
                </a:solidFill>
                <a:latin typeface="Times" pitchFamily="2" charset="0"/>
              </a:rPr>
              <a:t> </a:t>
            </a:r>
            <a:r>
              <a:rPr lang="en-US" altLang="zh-CN" dirty="0">
                <a:solidFill>
                  <a:schemeClr val="tx1">
                    <a:lumMod val="65000"/>
                    <a:lumOff val="35000"/>
                  </a:schemeClr>
                </a:solidFill>
                <a:latin typeface="Times" pitchFamily="2" charset="0"/>
              </a:rPr>
              <a:t>filed _33</a:t>
            </a:r>
            <a:r>
              <a:rPr lang="zh-CN" altLang="zh-CN" dirty="0">
                <a:solidFill>
                  <a:schemeClr val="tx1">
                    <a:lumMod val="65000"/>
                    <a:lumOff val="35000"/>
                  </a:schemeClr>
                </a:solidFill>
                <a:latin typeface="Times" pitchFamily="2" charset="0"/>
              </a:rPr>
              <a:t> </a:t>
            </a:r>
            <a:r>
              <a:rPr lang="en-US" altLang="zh-CN" i="1" dirty="0">
                <a:solidFill>
                  <a:schemeClr val="tx1">
                    <a:lumMod val="65000"/>
                    <a:lumOff val="35000"/>
                  </a:schemeClr>
                </a:solidFill>
                <a:latin typeface="Times" pitchFamily="2" charset="0"/>
              </a:rPr>
              <a:t>(online</a:t>
            </a:r>
            <a:r>
              <a:rPr lang="zh-CN" altLang="en-US" i="1" dirty="0">
                <a:solidFill>
                  <a:schemeClr val="tx1">
                    <a:lumMod val="65000"/>
                    <a:lumOff val="35000"/>
                  </a:schemeClr>
                </a:solidFill>
                <a:latin typeface="Times" pitchFamily="2" charset="0"/>
              </a:rPr>
              <a:t> </a:t>
            </a:r>
            <a:r>
              <a:rPr lang="en-US" altLang="zh-CN" i="1" dirty="0">
                <a:solidFill>
                  <a:schemeClr val="tx1">
                    <a:lumMod val="65000"/>
                    <a:lumOff val="35000"/>
                  </a:schemeClr>
                </a:solidFill>
                <a:latin typeface="Times" pitchFamily="2" charset="0"/>
              </a:rPr>
              <a:t>games)</a:t>
            </a:r>
          </a:p>
          <a:p>
            <a:r>
              <a:rPr lang="en-US" altLang="zh-CN" b="1" dirty="0">
                <a:solidFill>
                  <a:srgbClr val="00B0F0"/>
                </a:solidFill>
                <a:latin typeface="Times" pitchFamily="2" charset="0"/>
              </a:rPr>
              <a:t>Company</a:t>
            </a:r>
            <a:r>
              <a:rPr lang="zh-CN" altLang="en-US" b="1" dirty="0">
                <a:solidFill>
                  <a:srgbClr val="00B0F0"/>
                </a:solidFill>
                <a:latin typeface="Times" pitchFamily="2" charset="0"/>
              </a:rPr>
              <a:t> </a:t>
            </a:r>
            <a:r>
              <a:rPr lang="en-US" altLang="zh-CN" b="1" dirty="0">
                <a:solidFill>
                  <a:srgbClr val="00B0F0"/>
                </a:solidFill>
                <a:latin typeface="Times" pitchFamily="2" charset="0"/>
              </a:rPr>
              <a:t>filed _35</a:t>
            </a:r>
            <a:r>
              <a:rPr lang="zh-CN" altLang="zh-CN" b="1" dirty="0">
                <a:solidFill>
                  <a:srgbClr val="00B0F0"/>
                </a:solidFill>
                <a:latin typeface="Times" pitchFamily="2" charset="0"/>
              </a:rPr>
              <a:t> </a:t>
            </a:r>
            <a:r>
              <a:rPr lang="en-US" altLang="zh-CN" b="1" i="1" dirty="0">
                <a:solidFill>
                  <a:srgbClr val="00B0F0"/>
                </a:solidFill>
                <a:latin typeface="Times" pitchFamily="2" charset="0"/>
              </a:rPr>
              <a:t>(building materials industry)</a:t>
            </a:r>
          </a:p>
        </p:txBody>
      </p:sp>
      <p:pic>
        <p:nvPicPr>
          <p:cNvPr id="21" name="图片 20">
            <a:extLst>
              <a:ext uri="{FF2B5EF4-FFF2-40B4-BE49-F238E27FC236}">
                <a16:creationId xmlns:a16="http://schemas.microsoft.com/office/drawing/2014/main" id="{35C8A95F-263A-9E40-A7C8-E044C038B13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59350" y="1317553"/>
            <a:ext cx="3964898" cy="5528624"/>
          </a:xfrm>
          <a:prstGeom prst="rect">
            <a:avLst/>
          </a:prstGeom>
        </p:spPr>
      </p:pic>
      <p:sp>
        <p:nvSpPr>
          <p:cNvPr id="23" name="TextBox 7">
            <a:extLst>
              <a:ext uri="{FF2B5EF4-FFF2-40B4-BE49-F238E27FC236}">
                <a16:creationId xmlns:a16="http://schemas.microsoft.com/office/drawing/2014/main" id="{CCE6AE00-1CDB-984F-94DB-542F7E1BBAF9}"/>
              </a:ext>
            </a:extLst>
          </p:cNvPr>
          <p:cNvSpPr txBox="1"/>
          <p:nvPr/>
        </p:nvSpPr>
        <p:spPr>
          <a:xfrm>
            <a:off x="7882634" y="932231"/>
            <a:ext cx="3842774" cy="338554"/>
          </a:xfrm>
          <a:prstGeom prst="rect">
            <a:avLst/>
          </a:prstGeom>
          <a:noFill/>
        </p:spPr>
        <p:txBody>
          <a:bodyPr wrap="square" rtlCol="0">
            <a:spAutoFit/>
          </a:bodyPr>
          <a:lstStyle/>
          <a:p>
            <a:pPr defTabSz="1219020"/>
            <a:r>
              <a:rPr lang="en-US" altLang="zh-CN" sz="1600" b="1" dirty="0">
                <a:solidFill>
                  <a:srgbClr val="4F4D50"/>
                </a:solidFill>
                <a:latin typeface="方正黑体简体" panose="02010601030101010101" pitchFamily="2" charset="-122"/>
                <a:ea typeface="方正黑体简体" panose="02010601030101010101" pitchFamily="2" charset="-122"/>
                <a:cs typeface="+mn-ea"/>
                <a:sym typeface="+mn-lt"/>
              </a:rPr>
              <a:t>Stepwise</a:t>
            </a:r>
            <a:r>
              <a:rPr lang="zh-CN" altLang="en-US" sz="1600" b="1" dirty="0">
                <a:solidFill>
                  <a:srgbClr val="4F4D50"/>
                </a:solidFill>
                <a:latin typeface="方正黑体简体" panose="02010601030101010101" pitchFamily="2" charset="-122"/>
                <a:ea typeface="方正黑体简体" panose="02010601030101010101" pitchFamily="2" charset="-122"/>
                <a:cs typeface="+mn-ea"/>
                <a:sym typeface="+mn-lt"/>
              </a:rPr>
              <a:t> </a:t>
            </a:r>
            <a:r>
              <a:rPr lang="en-US" altLang="zh-CN" sz="1600" b="1" dirty="0">
                <a:solidFill>
                  <a:srgbClr val="4F4D50"/>
                </a:solidFill>
                <a:latin typeface="方正黑体简体" panose="02010601030101010101" pitchFamily="2" charset="-122"/>
                <a:ea typeface="方正黑体简体" panose="02010601030101010101" pitchFamily="2" charset="-122"/>
                <a:cs typeface="+mn-ea"/>
                <a:sym typeface="+mn-lt"/>
              </a:rPr>
              <a:t>Regression-Backward</a:t>
            </a:r>
            <a:r>
              <a:rPr lang="zh-CN" altLang="en-US" sz="1600" b="1" dirty="0">
                <a:solidFill>
                  <a:srgbClr val="4F4D50"/>
                </a:solidFill>
                <a:latin typeface="方正黑体简体" panose="02010601030101010101" pitchFamily="2" charset="-122"/>
                <a:ea typeface="方正黑体简体" panose="02010601030101010101" pitchFamily="2" charset="-122"/>
                <a:cs typeface="+mn-ea"/>
                <a:sym typeface="+mn-lt"/>
              </a:rPr>
              <a:t>（</a:t>
            </a:r>
            <a:r>
              <a:rPr lang="en-US" altLang="zh-CN" sz="1600" b="1" dirty="0">
                <a:solidFill>
                  <a:srgbClr val="4F4D50"/>
                </a:solidFill>
                <a:latin typeface="方正黑体简体" panose="02010601030101010101" pitchFamily="2" charset="-122"/>
                <a:ea typeface="方正黑体简体" panose="02010601030101010101" pitchFamily="2" charset="-122"/>
                <a:cs typeface="+mn-ea"/>
                <a:sym typeface="+mn-lt"/>
              </a:rPr>
              <a:t>15</a:t>
            </a:r>
            <a:r>
              <a:rPr lang="zh-CN" altLang="en-US" sz="1600" b="1" dirty="0">
                <a:solidFill>
                  <a:srgbClr val="4F4D50"/>
                </a:solidFill>
                <a:latin typeface="方正黑体简体" panose="02010601030101010101" pitchFamily="2" charset="-122"/>
                <a:ea typeface="方正黑体简体" panose="02010601030101010101" pitchFamily="2" charset="-122"/>
                <a:cs typeface="+mn-ea"/>
                <a:sym typeface="+mn-lt"/>
              </a:rPr>
              <a:t>）</a:t>
            </a:r>
            <a:endParaRPr lang="en-US" altLang="zh-CN" sz="1600" b="1" dirty="0">
              <a:solidFill>
                <a:srgbClr val="4F4D50"/>
              </a:solidFill>
              <a:latin typeface="方正黑体简体" panose="02010601030101010101" pitchFamily="2" charset="-122"/>
              <a:ea typeface="方正黑体简体" panose="02010601030101010101" pitchFamily="2" charset="-122"/>
              <a:cs typeface="+mn-ea"/>
              <a:sym typeface="+mn-lt"/>
            </a:endParaRPr>
          </a:p>
        </p:txBody>
      </p:sp>
      <p:sp>
        <p:nvSpPr>
          <p:cNvPr id="24" name="文本框 23">
            <a:extLst>
              <a:ext uri="{FF2B5EF4-FFF2-40B4-BE49-F238E27FC236}">
                <a16:creationId xmlns:a16="http://schemas.microsoft.com/office/drawing/2014/main" id="{92AF127E-E281-EF43-937C-8C8E91AC1C43}"/>
              </a:ext>
            </a:extLst>
          </p:cNvPr>
          <p:cNvSpPr txBox="1"/>
          <p:nvPr/>
        </p:nvSpPr>
        <p:spPr>
          <a:xfrm>
            <a:off x="7971911" y="1500654"/>
            <a:ext cx="3339776" cy="5078313"/>
          </a:xfrm>
          <a:prstGeom prst="rect">
            <a:avLst/>
          </a:prstGeom>
          <a:noFill/>
        </p:spPr>
        <p:txBody>
          <a:bodyPr wrap="square" rtlCol="0">
            <a:spAutoFit/>
          </a:bodyPr>
          <a:lstStyle/>
          <a:p>
            <a:r>
              <a:rPr lang="en" altLang="zh-CN" b="1" dirty="0">
                <a:solidFill>
                  <a:srgbClr val="00B0F0"/>
                </a:solidFill>
                <a:latin typeface="Times" pitchFamily="2" charset="0"/>
              </a:rPr>
              <a:t>Experience Requirements</a:t>
            </a:r>
            <a:endParaRPr lang="en-US" altLang="zh-CN" b="1" dirty="0">
              <a:solidFill>
                <a:srgbClr val="00B0F0"/>
              </a:solidFill>
              <a:latin typeface="Times" pitchFamily="2" charset="0"/>
            </a:endParaRPr>
          </a:p>
          <a:p>
            <a:r>
              <a:rPr lang="en" altLang="zh-CN" b="1" dirty="0">
                <a:solidFill>
                  <a:srgbClr val="00B0F0"/>
                </a:solidFill>
                <a:latin typeface="Times" pitchFamily="2" charset="0"/>
              </a:rPr>
              <a:t>Academic Requirements</a:t>
            </a:r>
          </a:p>
          <a:p>
            <a:r>
              <a:rPr lang="en-US" altLang="zh-CN" b="1" dirty="0">
                <a:solidFill>
                  <a:srgbClr val="00B0F0"/>
                </a:solidFill>
                <a:latin typeface="Times" pitchFamily="2" charset="0"/>
              </a:rPr>
              <a:t>Average</a:t>
            </a:r>
            <a:r>
              <a:rPr lang="zh-CN" altLang="en-US" b="1" dirty="0">
                <a:solidFill>
                  <a:srgbClr val="00B0F0"/>
                </a:solidFill>
                <a:latin typeface="Times" pitchFamily="2" charset="0"/>
              </a:rPr>
              <a:t> </a:t>
            </a:r>
            <a:r>
              <a:rPr lang="en-US" altLang="zh-CN" b="1" dirty="0">
                <a:solidFill>
                  <a:srgbClr val="00B0F0"/>
                </a:solidFill>
                <a:latin typeface="Times" pitchFamily="2" charset="0"/>
              </a:rPr>
              <a:t>Salary</a:t>
            </a:r>
          </a:p>
          <a:p>
            <a:r>
              <a:rPr lang="en" altLang="zh-CN" b="1" dirty="0">
                <a:solidFill>
                  <a:srgbClr val="00B0F0"/>
                </a:solidFill>
                <a:latin typeface="Times" pitchFamily="2" charset="0"/>
              </a:rPr>
              <a:t>Company</a:t>
            </a:r>
            <a:r>
              <a:rPr lang="zh-CN" altLang="en-US" b="1" dirty="0">
                <a:solidFill>
                  <a:srgbClr val="00B0F0"/>
                </a:solidFill>
                <a:latin typeface="Times" pitchFamily="2" charset="0"/>
              </a:rPr>
              <a:t> </a:t>
            </a:r>
            <a:r>
              <a:rPr lang="en" altLang="zh-CN" b="1" dirty="0">
                <a:solidFill>
                  <a:srgbClr val="00B0F0"/>
                </a:solidFill>
                <a:latin typeface="Times" pitchFamily="2" charset="0"/>
              </a:rPr>
              <a:t>Scale</a:t>
            </a:r>
          </a:p>
          <a:p>
            <a:r>
              <a:rPr lang="en" altLang="zh-CN" dirty="0">
                <a:solidFill>
                  <a:schemeClr val="tx1">
                    <a:lumMod val="65000"/>
                    <a:lumOff val="35000"/>
                  </a:schemeClr>
                </a:solidFill>
                <a:latin typeface="Times" pitchFamily="2" charset="0"/>
              </a:rPr>
              <a:t>Job Introduction</a:t>
            </a:r>
            <a:r>
              <a:rPr lang="en-US" altLang="zh-CN" dirty="0">
                <a:solidFill>
                  <a:schemeClr val="tx1">
                    <a:lumMod val="65000"/>
                    <a:lumOff val="35000"/>
                  </a:schemeClr>
                </a:solidFill>
                <a:latin typeface="Times" pitchFamily="2" charset="0"/>
              </a:rPr>
              <a:t>_24</a:t>
            </a:r>
            <a:r>
              <a:rPr lang="zh-CN" altLang="zh-CN" dirty="0">
                <a:solidFill>
                  <a:schemeClr val="tx1">
                    <a:lumMod val="65000"/>
                    <a:lumOff val="35000"/>
                  </a:schemeClr>
                </a:solidFill>
                <a:latin typeface="Times" pitchFamily="2" charset="0"/>
              </a:rPr>
              <a:t> </a:t>
            </a:r>
            <a:r>
              <a:rPr lang="en-US" altLang="zh-CN" dirty="0">
                <a:solidFill>
                  <a:schemeClr val="tx1">
                    <a:lumMod val="65000"/>
                    <a:lumOff val="35000"/>
                  </a:schemeClr>
                </a:solidFill>
                <a:latin typeface="Times" pitchFamily="2" charset="0"/>
              </a:rPr>
              <a:t>(</a:t>
            </a:r>
            <a:r>
              <a:rPr lang="en-US" altLang="zh-CN" i="1" dirty="0">
                <a:solidFill>
                  <a:schemeClr val="tx1">
                    <a:lumMod val="65000"/>
                    <a:lumOff val="35000"/>
                  </a:schemeClr>
                </a:solidFill>
                <a:latin typeface="Times" pitchFamily="2" charset="0"/>
              </a:rPr>
              <a:t>shuttle bus</a:t>
            </a:r>
            <a:r>
              <a:rPr lang="en-US" altLang="zh-CN" dirty="0">
                <a:solidFill>
                  <a:schemeClr val="tx1">
                    <a:lumMod val="65000"/>
                    <a:lumOff val="35000"/>
                  </a:schemeClr>
                </a:solidFill>
                <a:latin typeface="Times" pitchFamily="2" charset="0"/>
              </a:rPr>
              <a:t>)</a:t>
            </a:r>
          </a:p>
          <a:p>
            <a:r>
              <a:rPr lang="en" altLang="zh-CN" b="1" dirty="0">
                <a:solidFill>
                  <a:srgbClr val="00B0F0"/>
                </a:solidFill>
                <a:latin typeface="Times" pitchFamily="2" charset="0"/>
              </a:rPr>
              <a:t>Job Introduction</a:t>
            </a:r>
            <a:r>
              <a:rPr lang="en-US" altLang="zh-CN" b="1" dirty="0">
                <a:solidFill>
                  <a:srgbClr val="00B0F0"/>
                </a:solidFill>
                <a:latin typeface="Times" pitchFamily="2" charset="0"/>
              </a:rPr>
              <a:t>_45</a:t>
            </a:r>
            <a:r>
              <a:rPr lang="zh-CN" altLang="zh-CN" b="1" dirty="0">
                <a:solidFill>
                  <a:srgbClr val="00B0F0"/>
                </a:solidFill>
                <a:latin typeface="Times" pitchFamily="2" charset="0"/>
              </a:rPr>
              <a:t> </a:t>
            </a:r>
            <a:r>
              <a:rPr lang="en-US" altLang="zh-CN" b="1" dirty="0">
                <a:solidFill>
                  <a:srgbClr val="00B0F0"/>
                </a:solidFill>
                <a:latin typeface="Times" pitchFamily="2" charset="0"/>
              </a:rPr>
              <a:t>(</a:t>
            </a:r>
            <a:r>
              <a:rPr lang="en-US" altLang="zh-CN" b="1" i="1" dirty="0">
                <a:solidFill>
                  <a:srgbClr val="00B0F0"/>
                </a:solidFill>
                <a:latin typeface="Times" pitchFamily="2" charset="0"/>
              </a:rPr>
              <a:t>team</a:t>
            </a:r>
            <a:r>
              <a:rPr lang="en-US" altLang="zh-CN" b="1" dirty="0">
                <a:solidFill>
                  <a:srgbClr val="00B0F0"/>
                </a:solidFill>
                <a:latin typeface="Times" pitchFamily="2" charset="0"/>
              </a:rPr>
              <a:t>)</a:t>
            </a:r>
          </a:p>
          <a:p>
            <a:r>
              <a:rPr lang="en" altLang="zh-CN" b="1" dirty="0">
                <a:solidFill>
                  <a:srgbClr val="00B0F0"/>
                </a:solidFill>
                <a:latin typeface="Times" pitchFamily="2" charset="0"/>
              </a:rPr>
              <a:t>Job details </a:t>
            </a:r>
            <a:r>
              <a:rPr lang="en-US" altLang="zh-CN" b="1" dirty="0">
                <a:solidFill>
                  <a:srgbClr val="00B0F0"/>
                </a:solidFill>
                <a:latin typeface="Times" pitchFamily="2" charset="0"/>
              </a:rPr>
              <a:t>_25</a:t>
            </a:r>
            <a:r>
              <a:rPr lang="zh-CN" altLang="zh-CN" b="1" dirty="0">
                <a:solidFill>
                  <a:srgbClr val="00B0F0"/>
                </a:solidFill>
                <a:latin typeface="Times" pitchFamily="2" charset="0"/>
              </a:rPr>
              <a:t> </a:t>
            </a:r>
            <a:r>
              <a:rPr lang="en-US" altLang="zh-CN" b="1" i="1" dirty="0">
                <a:solidFill>
                  <a:srgbClr val="00B0F0"/>
                </a:solidFill>
                <a:latin typeface="Times" pitchFamily="2" charset="0"/>
              </a:rPr>
              <a:t>(communicate</a:t>
            </a:r>
            <a:r>
              <a:rPr lang="en-US" altLang="zh-CN" b="1" dirty="0">
                <a:solidFill>
                  <a:srgbClr val="00B0F0"/>
                </a:solidFill>
                <a:latin typeface="Times" pitchFamily="2" charset="0"/>
              </a:rPr>
              <a:t>)</a:t>
            </a:r>
          </a:p>
          <a:p>
            <a:r>
              <a:rPr lang="en" altLang="zh-CN" dirty="0">
                <a:solidFill>
                  <a:schemeClr val="tx1">
                    <a:lumMod val="65000"/>
                    <a:lumOff val="35000"/>
                  </a:schemeClr>
                </a:solidFill>
                <a:latin typeface="Times" pitchFamily="2" charset="0"/>
              </a:rPr>
              <a:t>Job details </a:t>
            </a:r>
            <a:r>
              <a:rPr lang="en-US" altLang="zh-CN" dirty="0">
                <a:solidFill>
                  <a:schemeClr val="tx1">
                    <a:lumMod val="65000"/>
                    <a:lumOff val="35000"/>
                  </a:schemeClr>
                </a:solidFill>
                <a:latin typeface="Times" pitchFamily="2" charset="0"/>
              </a:rPr>
              <a:t>_41</a:t>
            </a:r>
            <a:r>
              <a:rPr lang="zh-CN" altLang="zh-CN" dirty="0">
                <a:solidFill>
                  <a:schemeClr val="tx1">
                    <a:lumMod val="65000"/>
                    <a:lumOff val="35000"/>
                  </a:schemeClr>
                </a:solidFill>
                <a:latin typeface="Times" pitchFamily="2" charset="0"/>
              </a:rPr>
              <a:t> </a:t>
            </a:r>
            <a:r>
              <a:rPr lang="en-US" altLang="zh-CN" i="1" dirty="0">
                <a:solidFill>
                  <a:schemeClr val="tx1">
                    <a:lumMod val="65000"/>
                    <a:lumOff val="35000"/>
                  </a:schemeClr>
                </a:solidFill>
                <a:latin typeface="Times" pitchFamily="2" charset="0"/>
              </a:rPr>
              <a:t>(customer)</a:t>
            </a:r>
          </a:p>
          <a:p>
            <a:r>
              <a:rPr lang="en" altLang="zh-CN" b="1" dirty="0">
                <a:solidFill>
                  <a:srgbClr val="00B0F0"/>
                </a:solidFill>
                <a:latin typeface="Times" pitchFamily="2" charset="0"/>
              </a:rPr>
              <a:t>Company Details </a:t>
            </a:r>
            <a:r>
              <a:rPr lang="en-US" altLang="zh-CN" b="1" dirty="0">
                <a:solidFill>
                  <a:srgbClr val="00B0F0"/>
                </a:solidFill>
                <a:latin typeface="Times" pitchFamily="2" charset="0"/>
              </a:rPr>
              <a:t>_46</a:t>
            </a:r>
            <a:r>
              <a:rPr lang="zh-CN" altLang="zh-CN" b="1" dirty="0">
                <a:solidFill>
                  <a:srgbClr val="00B0F0"/>
                </a:solidFill>
                <a:latin typeface="Times" pitchFamily="2" charset="0"/>
              </a:rPr>
              <a:t> </a:t>
            </a:r>
            <a:r>
              <a:rPr lang="en-US" altLang="zh-CN" b="1" i="1" dirty="0">
                <a:solidFill>
                  <a:srgbClr val="00B0F0"/>
                </a:solidFill>
                <a:latin typeface="Times" pitchFamily="2" charset="0"/>
              </a:rPr>
              <a:t>(</a:t>
            </a:r>
            <a:r>
              <a:rPr lang="en" altLang="zh-CN" b="1" i="1" dirty="0">
                <a:solidFill>
                  <a:srgbClr val="00B0F0"/>
                </a:solidFill>
                <a:latin typeface="Times" pitchFamily="2" charset="0"/>
              </a:rPr>
              <a:t>Company Values</a:t>
            </a:r>
            <a:r>
              <a:rPr lang="en-US" altLang="zh-CN" b="1" i="1" dirty="0">
                <a:solidFill>
                  <a:srgbClr val="00B0F0"/>
                </a:solidFill>
                <a:latin typeface="Times" pitchFamily="2" charset="0"/>
              </a:rPr>
              <a:t>)</a:t>
            </a:r>
          </a:p>
          <a:p>
            <a:r>
              <a:rPr lang="en-US" altLang="zh-CN" dirty="0">
                <a:solidFill>
                  <a:schemeClr val="tx1">
                    <a:lumMod val="65000"/>
                    <a:lumOff val="35000"/>
                  </a:schemeClr>
                </a:solidFill>
                <a:latin typeface="Times" pitchFamily="2" charset="0"/>
              </a:rPr>
              <a:t>Company</a:t>
            </a:r>
            <a:r>
              <a:rPr lang="zh-CN" altLang="en-US" dirty="0">
                <a:solidFill>
                  <a:schemeClr val="tx1">
                    <a:lumMod val="65000"/>
                    <a:lumOff val="35000"/>
                  </a:schemeClr>
                </a:solidFill>
                <a:latin typeface="Times" pitchFamily="2" charset="0"/>
              </a:rPr>
              <a:t> </a:t>
            </a:r>
            <a:r>
              <a:rPr lang="en-US" altLang="zh-CN" dirty="0">
                <a:solidFill>
                  <a:schemeClr val="tx1">
                    <a:lumMod val="65000"/>
                    <a:lumOff val="35000"/>
                  </a:schemeClr>
                </a:solidFill>
                <a:latin typeface="Times" pitchFamily="2" charset="0"/>
              </a:rPr>
              <a:t>filed _9</a:t>
            </a:r>
            <a:r>
              <a:rPr lang="zh-CN" altLang="zh-CN" dirty="0">
                <a:solidFill>
                  <a:schemeClr val="tx1">
                    <a:lumMod val="65000"/>
                    <a:lumOff val="35000"/>
                  </a:schemeClr>
                </a:solidFill>
                <a:latin typeface="Times" pitchFamily="2" charset="0"/>
              </a:rPr>
              <a:t> </a:t>
            </a:r>
            <a:r>
              <a:rPr lang="en-US" altLang="zh-CN" dirty="0">
                <a:solidFill>
                  <a:schemeClr val="tx1">
                    <a:lumMod val="65000"/>
                    <a:lumOff val="35000"/>
                  </a:schemeClr>
                </a:solidFill>
                <a:latin typeface="Times" pitchFamily="2" charset="0"/>
              </a:rPr>
              <a:t>(</a:t>
            </a:r>
            <a:r>
              <a:rPr lang="en" altLang="zh-CN" dirty="0">
                <a:solidFill>
                  <a:schemeClr val="tx1">
                    <a:lumMod val="65000"/>
                    <a:lumOff val="35000"/>
                  </a:schemeClr>
                </a:solidFill>
                <a:latin typeface="Times" pitchFamily="2" charset="0"/>
              </a:rPr>
              <a:t>Import Export Industry</a:t>
            </a:r>
            <a:r>
              <a:rPr lang="en-US" altLang="zh-CN" dirty="0">
                <a:solidFill>
                  <a:schemeClr val="tx1">
                    <a:lumMod val="65000"/>
                    <a:lumOff val="35000"/>
                  </a:schemeClr>
                </a:solidFill>
                <a:latin typeface="Times" pitchFamily="2" charset="0"/>
              </a:rPr>
              <a:t>)</a:t>
            </a:r>
          </a:p>
          <a:p>
            <a:r>
              <a:rPr lang="en-US" altLang="zh-CN" dirty="0">
                <a:solidFill>
                  <a:schemeClr val="tx1">
                    <a:lumMod val="65000"/>
                    <a:lumOff val="35000"/>
                  </a:schemeClr>
                </a:solidFill>
                <a:latin typeface="Times" pitchFamily="2" charset="0"/>
              </a:rPr>
              <a:t>Company</a:t>
            </a:r>
            <a:r>
              <a:rPr lang="zh-CN" altLang="en-US" dirty="0">
                <a:solidFill>
                  <a:schemeClr val="tx1">
                    <a:lumMod val="65000"/>
                    <a:lumOff val="35000"/>
                  </a:schemeClr>
                </a:solidFill>
                <a:latin typeface="Times" pitchFamily="2" charset="0"/>
              </a:rPr>
              <a:t> </a:t>
            </a:r>
            <a:r>
              <a:rPr lang="en-US" altLang="zh-CN" dirty="0">
                <a:solidFill>
                  <a:schemeClr val="tx1">
                    <a:lumMod val="65000"/>
                    <a:lumOff val="35000"/>
                  </a:schemeClr>
                </a:solidFill>
                <a:latin typeface="Times" pitchFamily="2" charset="0"/>
              </a:rPr>
              <a:t>filed _17</a:t>
            </a:r>
            <a:r>
              <a:rPr lang="zh-CN" altLang="zh-CN" dirty="0">
                <a:solidFill>
                  <a:schemeClr val="tx1">
                    <a:lumMod val="65000"/>
                    <a:lumOff val="35000"/>
                  </a:schemeClr>
                </a:solidFill>
                <a:latin typeface="Times" pitchFamily="2" charset="0"/>
              </a:rPr>
              <a:t> </a:t>
            </a:r>
            <a:r>
              <a:rPr lang="en-US" altLang="zh-CN" dirty="0">
                <a:solidFill>
                  <a:schemeClr val="tx1">
                    <a:lumMod val="65000"/>
                    <a:lumOff val="35000"/>
                  </a:schemeClr>
                </a:solidFill>
                <a:latin typeface="Times" pitchFamily="2" charset="0"/>
              </a:rPr>
              <a:t>(</a:t>
            </a:r>
            <a:r>
              <a:rPr lang="en" altLang="zh-CN" dirty="0">
                <a:solidFill>
                  <a:schemeClr val="tx1">
                    <a:lumMod val="65000"/>
                    <a:lumOff val="35000"/>
                  </a:schemeClr>
                </a:solidFill>
                <a:latin typeface="Times" pitchFamily="2" charset="0"/>
              </a:rPr>
              <a:t>Bioengineering</a:t>
            </a:r>
            <a:r>
              <a:rPr lang="en-US" altLang="zh-CN" dirty="0">
                <a:solidFill>
                  <a:schemeClr val="tx1">
                    <a:lumMod val="65000"/>
                    <a:lumOff val="35000"/>
                  </a:schemeClr>
                </a:solidFill>
                <a:latin typeface="Times" pitchFamily="2" charset="0"/>
              </a:rPr>
              <a:t>)</a:t>
            </a:r>
          </a:p>
          <a:p>
            <a:r>
              <a:rPr lang="en-US" altLang="zh-CN" dirty="0">
                <a:solidFill>
                  <a:schemeClr val="tx1">
                    <a:lumMod val="65000"/>
                    <a:lumOff val="35000"/>
                  </a:schemeClr>
                </a:solidFill>
                <a:latin typeface="Times" pitchFamily="2" charset="0"/>
              </a:rPr>
              <a:t>Company</a:t>
            </a:r>
            <a:r>
              <a:rPr lang="zh-CN" altLang="en-US" dirty="0">
                <a:solidFill>
                  <a:schemeClr val="tx1">
                    <a:lumMod val="65000"/>
                    <a:lumOff val="35000"/>
                  </a:schemeClr>
                </a:solidFill>
                <a:latin typeface="Times" pitchFamily="2" charset="0"/>
              </a:rPr>
              <a:t> </a:t>
            </a:r>
            <a:r>
              <a:rPr lang="en-US" altLang="zh-CN" dirty="0">
                <a:solidFill>
                  <a:schemeClr val="tx1">
                    <a:lumMod val="65000"/>
                    <a:lumOff val="35000"/>
                  </a:schemeClr>
                </a:solidFill>
                <a:latin typeface="Times" pitchFamily="2" charset="0"/>
              </a:rPr>
              <a:t>filed _33</a:t>
            </a:r>
            <a:r>
              <a:rPr lang="zh-CN" altLang="zh-CN" dirty="0">
                <a:solidFill>
                  <a:schemeClr val="tx1">
                    <a:lumMod val="65000"/>
                    <a:lumOff val="35000"/>
                  </a:schemeClr>
                </a:solidFill>
                <a:latin typeface="Times" pitchFamily="2" charset="0"/>
              </a:rPr>
              <a:t> </a:t>
            </a:r>
            <a:r>
              <a:rPr lang="en-US" altLang="zh-CN" dirty="0">
                <a:solidFill>
                  <a:schemeClr val="tx1">
                    <a:lumMod val="65000"/>
                    <a:lumOff val="35000"/>
                  </a:schemeClr>
                </a:solidFill>
                <a:latin typeface="Times" pitchFamily="2" charset="0"/>
              </a:rPr>
              <a:t>(Online</a:t>
            </a:r>
            <a:r>
              <a:rPr lang="zh-CN" altLang="en-US" dirty="0">
                <a:solidFill>
                  <a:schemeClr val="tx1">
                    <a:lumMod val="65000"/>
                    <a:lumOff val="35000"/>
                  </a:schemeClr>
                </a:solidFill>
                <a:latin typeface="Times" pitchFamily="2" charset="0"/>
              </a:rPr>
              <a:t> </a:t>
            </a:r>
            <a:r>
              <a:rPr lang="en-US" altLang="zh-CN" dirty="0">
                <a:solidFill>
                  <a:schemeClr val="tx1">
                    <a:lumMod val="65000"/>
                    <a:lumOff val="35000"/>
                  </a:schemeClr>
                </a:solidFill>
                <a:latin typeface="Times" pitchFamily="2" charset="0"/>
              </a:rPr>
              <a:t>Games)</a:t>
            </a:r>
          </a:p>
          <a:p>
            <a:r>
              <a:rPr lang="en-US" altLang="zh-CN" b="1" dirty="0">
                <a:solidFill>
                  <a:srgbClr val="00B0F0"/>
                </a:solidFill>
                <a:latin typeface="Times" pitchFamily="2" charset="0"/>
              </a:rPr>
              <a:t>Company</a:t>
            </a:r>
            <a:r>
              <a:rPr lang="zh-CN" altLang="en-US" b="1" dirty="0">
                <a:solidFill>
                  <a:srgbClr val="00B0F0"/>
                </a:solidFill>
                <a:latin typeface="Times" pitchFamily="2" charset="0"/>
              </a:rPr>
              <a:t> </a:t>
            </a:r>
            <a:r>
              <a:rPr lang="en-US" altLang="zh-CN" b="1" dirty="0">
                <a:solidFill>
                  <a:srgbClr val="00B0F0"/>
                </a:solidFill>
                <a:latin typeface="Times" pitchFamily="2" charset="0"/>
              </a:rPr>
              <a:t>filed _35</a:t>
            </a:r>
            <a:r>
              <a:rPr lang="zh-CN" altLang="zh-CN" b="1" dirty="0">
                <a:solidFill>
                  <a:srgbClr val="00B0F0"/>
                </a:solidFill>
                <a:latin typeface="Times" pitchFamily="2" charset="0"/>
              </a:rPr>
              <a:t> </a:t>
            </a:r>
            <a:r>
              <a:rPr lang="en-US" altLang="zh-CN" b="1" dirty="0">
                <a:solidFill>
                  <a:srgbClr val="00B0F0"/>
                </a:solidFill>
                <a:latin typeface="Times" pitchFamily="2" charset="0"/>
              </a:rPr>
              <a:t>(Building Materials Industry)</a:t>
            </a:r>
          </a:p>
        </p:txBody>
      </p:sp>
      <p:sp>
        <p:nvSpPr>
          <p:cNvPr id="15" name="TextBox 6">
            <a:extLst>
              <a:ext uri="{FF2B5EF4-FFF2-40B4-BE49-F238E27FC236}">
                <a16:creationId xmlns:a16="http://schemas.microsoft.com/office/drawing/2014/main" id="{5597B0DE-54AF-4B29-8FED-F89048943EE8}"/>
              </a:ext>
            </a:extLst>
          </p:cNvPr>
          <p:cNvSpPr txBox="1"/>
          <p:nvPr/>
        </p:nvSpPr>
        <p:spPr>
          <a:xfrm>
            <a:off x="567680" y="426180"/>
            <a:ext cx="4852739" cy="461665"/>
          </a:xfrm>
          <a:prstGeom prst="rect">
            <a:avLst/>
          </a:prstGeom>
          <a:noFill/>
        </p:spPr>
        <p:txBody>
          <a:bodyPr wrap="none" rtlCol="0">
            <a:spAutoFit/>
          </a:bodyPr>
          <a:lstStyle/>
          <a:p>
            <a:pPr defTabSz="1219020"/>
            <a:r>
              <a:rPr lang="en-US" altLang="zh-CN" sz="2400" dirty="0">
                <a:solidFill>
                  <a:schemeClr val="accent6">
                    <a:lumMod val="60000"/>
                    <a:lumOff val="40000"/>
                  </a:schemeClr>
                </a:solidFill>
                <a:latin typeface="方正黑体简体" panose="02010601030101010101" pitchFamily="2" charset="-122"/>
                <a:ea typeface="方正黑体简体" panose="02010601030101010101" pitchFamily="2" charset="-122"/>
                <a:cs typeface="+mn-ea"/>
                <a:sym typeface="+mn-lt"/>
              </a:rPr>
              <a:t>CHAPTER 3.1-Variable</a:t>
            </a:r>
            <a:r>
              <a:rPr lang="zh-CN" altLang="en-US" sz="2400" dirty="0">
                <a:solidFill>
                  <a:schemeClr val="accent6">
                    <a:lumMod val="60000"/>
                    <a:lumOff val="40000"/>
                  </a:schemeClr>
                </a:solidFill>
                <a:latin typeface="方正黑体简体" panose="02010601030101010101" pitchFamily="2" charset="-122"/>
                <a:ea typeface="方正黑体简体" panose="02010601030101010101" pitchFamily="2" charset="-122"/>
                <a:cs typeface="+mn-ea"/>
                <a:sym typeface="+mn-lt"/>
              </a:rPr>
              <a:t> </a:t>
            </a:r>
            <a:r>
              <a:rPr lang="en-US" altLang="zh-CN" sz="2400" dirty="0">
                <a:solidFill>
                  <a:schemeClr val="accent6">
                    <a:lumMod val="60000"/>
                    <a:lumOff val="40000"/>
                  </a:schemeClr>
                </a:solidFill>
                <a:latin typeface="方正黑体简体" panose="02010601030101010101" pitchFamily="2" charset="-122"/>
                <a:ea typeface="方正黑体简体" panose="02010601030101010101" pitchFamily="2" charset="-122"/>
                <a:cs typeface="+mn-ea"/>
                <a:sym typeface="+mn-lt"/>
              </a:rPr>
              <a:t>Selection</a:t>
            </a:r>
            <a:endParaRPr lang="zh-CN" altLang="en-US" sz="2400" dirty="0">
              <a:solidFill>
                <a:schemeClr val="accent6">
                  <a:lumMod val="60000"/>
                  <a:lumOff val="40000"/>
                </a:schemeClr>
              </a:solidFill>
              <a:latin typeface="方正黑体简体" panose="02010601030101010101" pitchFamily="2" charset="-122"/>
              <a:ea typeface="方正黑体简体" panose="02010601030101010101" pitchFamily="2" charset="-122"/>
              <a:cs typeface="+mn-ea"/>
              <a:sym typeface="+mn-lt"/>
            </a:endParaRPr>
          </a:p>
        </p:txBody>
      </p:sp>
      <p:sp>
        <p:nvSpPr>
          <p:cNvPr id="6" name="文本框 5">
            <a:extLst>
              <a:ext uri="{FF2B5EF4-FFF2-40B4-BE49-F238E27FC236}">
                <a16:creationId xmlns:a16="http://schemas.microsoft.com/office/drawing/2014/main" id="{47450477-02FE-2B44-89F3-BEE5AC3072F3}"/>
              </a:ext>
            </a:extLst>
          </p:cNvPr>
          <p:cNvSpPr txBox="1"/>
          <p:nvPr/>
        </p:nvSpPr>
        <p:spPr>
          <a:xfrm>
            <a:off x="4253993" y="1500654"/>
            <a:ext cx="3196480" cy="4893647"/>
          </a:xfrm>
          <a:prstGeom prst="rect">
            <a:avLst/>
          </a:prstGeom>
          <a:noFill/>
        </p:spPr>
        <p:txBody>
          <a:bodyPr wrap="square" rtlCol="0">
            <a:spAutoFit/>
          </a:bodyPr>
          <a:lstStyle/>
          <a:p>
            <a:pPr algn="ctr"/>
            <a:r>
              <a:rPr kumimoji="1" lang="en" altLang="zh-CN" sz="2400" dirty="0">
                <a:latin typeface="Times" pitchFamily="2" charset="0"/>
              </a:rPr>
              <a:t>If the job introduction includes the content about </a:t>
            </a:r>
            <a:r>
              <a:rPr kumimoji="1" lang="en" altLang="zh-CN" sz="2400" dirty="0">
                <a:solidFill>
                  <a:srgbClr val="FF0000"/>
                </a:solidFill>
                <a:latin typeface="Times" pitchFamily="2" charset="0"/>
              </a:rPr>
              <a:t>shuttle bus</a:t>
            </a:r>
            <a:r>
              <a:rPr kumimoji="1" lang="en" altLang="zh-CN" sz="2400" dirty="0">
                <a:latin typeface="Times" pitchFamily="2" charset="0"/>
              </a:rPr>
              <a:t>, the salary of this job would be higher. </a:t>
            </a:r>
          </a:p>
          <a:p>
            <a:pPr algn="ctr"/>
            <a:endParaRPr kumimoji="1" lang="en" altLang="zh-CN" sz="2400" dirty="0">
              <a:latin typeface="Times" pitchFamily="2" charset="0"/>
            </a:endParaRPr>
          </a:p>
          <a:p>
            <a:pPr algn="ctr"/>
            <a:r>
              <a:rPr kumimoji="1" lang="en" altLang="zh-CN" sz="2400" dirty="0">
                <a:latin typeface="Times" pitchFamily="2" charset="0"/>
              </a:rPr>
              <a:t>The reason for it may be the company which has specialized shuttle bus is probably to be richer, so the company may provide higher salary than other companies.</a:t>
            </a:r>
            <a:endParaRPr kumimoji="1" lang="zh-CN" altLang="en-US" sz="2400" dirty="0">
              <a:latin typeface="Times" pitchFamily="2" charset="0"/>
            </a:endParaRPr>
          </a:p>
        </p:txBody>
      </p:sp>
      <p:sp>
        <p:nvSpPr>
          <p:cNvPr id="8" name="矩形 7">
            <a:extLst>
              <a:ext uri="{FF2B5EF4-FFF2-40B4-BE49-F238E27FC236}">
                <a16:creationId xmlns:a16="http://schemas.microsoft.com/office/drawing/2014/main" id="{717922FB-3A87-164D-801C-B92BE9DD8E75}"/>
              </a:ext>
            </a:extLst>
          </p:cNvPr>
          <p:cNvSpPr/>
          <p:nvPr/>
        </p:nvSpPr>
        <p:spPr>
          <a:xfrm>
            <a:off x="567680" y="2656114"/>
            <a:ext cx="3245980" cy="31931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 name="矩形 21">
            <a:extLst>
              <a:ext uri="{FF2B5EF4-FFF2-40B4-BE49-F238E27FC236}">
                <a16:creationId xmlns:a16="http://schemas.microsoft.com/office/drawing/2014/main" id="{052EE321-5202-F047-9A69-8B0DB10EBAC4}"/>
              </a:ext>
            </a:extLst>
          </p:cNvPr>
          <p:cNvSpPr/>
          <p:nvPr/>
        </p:nvSpPr>
        <p:spPr>
          <a:xfrm>
            <a:off x="7971911" y="2656113"/>
            <a:ext cx="3245980" cy="31931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2819261444"/>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300" fill="hold"/>
                                        <p:tgtEl>
                                          <p:spTgt spid="2"/>
                                        </p:tgtEl>
                                        <p:attrNameLst>
                                          <p:attrName>ppt_x</p:attrName>
                                        </p:attrNameLst>
                                      </p:cBhvr>
                                      <p:tavLst>
                                        <p:tav tm="0">
                                          <p:val>
                                            <p:strVal val="0-#ppt_w/2"/>
                                          </p:val>
                                        </p:tav>
                                        <p:tav tm="100000">
                                          <p:val>
                                            <p:strVal val="#ppt_x"/>
                                          </p:val>
                                        </p:tav>
                                      </p:tavLst>
                                    </p:anim>
                                    <p:anim calcmode="lin" valueType="num">
                                      <p:cBhvr additive="base">
                                        <p:cTn id="8" dur="30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300"/>
                            </p:stCondLst>
                            <p:childTnLst>
                              <p:par>
                                <p:cTn id="10" presetID="2" presetClass="entr" presetSubtype="4" fill="hold" nodeType="afterEffect">
                                  <p:stCondLst>
                                    <p:cond delay="0"/>
                                  </p:stCondLst>
                                  <p:childTnLst>
                                    <p:set>
                                      <p:cBhvr>
                                        <p:cTn id="11" dur="1" fill="hold">
                                          <p:stCondLst>
                                            <p:cond delay="0"/>
                                          </p:stCondLst>
                                        </p:cTn>
                                        <p:tgtEl>
                                          <p:spTgt spid="40"/>
                                        </p:tgtEl>
                                        <p:attrNameLst>
                                          <p:attrName>style.visibility</p:attrName>
                                        </p:attrNameLst>
                                      </p:cBhvr>
                                      <p:to>
                                        <p:strVal val="visible"/>
                                      </p:to>
                                    </p:set>
                                    <p:anim calcmode="lin" valueType="num">
                                      <p:cBhvr additive="base">
                                        <p:cTn id="12" dur="500" fill="hold"/>
                                        <p:tgtEl>
                                          <p:spTgt spid="40"/>
                                        </p:tgtEl>
                                        <p:attrNameLst>
                                          <p:attrName>ppt_x</p:attrName>
                                        </p:attrNameLst>
                                      </p:cBhvr>
                                      <p:tavLst>
                                        <p:tav tm="0">
                                          <p:val>
                                            <p:strVal val="#ppt_x"/>
                                          </p:val>
                                        </p:tav>
                                        <p:tav tm="100000">
                                          <p:val>
                                            <p:strVal val="#ppt_x"/>
                                          </p:val>
                                        </p:tav>
                                      </p:tavLst>
                                    </p:anim>
                                    <p:anim calcmode="lin" valueType="num">
                                      <p:cBhvr additive="base">
                                        <p:cTn id="13" dur="500" fill="hold"/>
                                        <p:tgtEl>
                                          <p:spTgt spid="40"/>
                                        </p:tgtEl>
                                        <p:attrNameLst>
                                          <p:attrName>ppt_y</p:attrName>
                                        </p:attrNameLst>
                                      </p:cBhvr>
                                      <p:tavLst>
                                        <p:tav tm="0">
                                          <p:val>
                                            <p:strVal val="1+#ppt_h/2"/>
                                          </p:val>
                                        </p:tav>
                                        <p:tav tm="100000">
                                          <p:val>
                                            <p:strVal val="#ppt_y"/>
                                          </p:val>
                                        </p:tav>
                                      </p:tavLst>
                                    </p:anim>
                                  </p:childTnLst>
                                </p:cTn>
                              </p:par>
                            </p:childTnLst>
                          </p:cTn>
                        </p:par>
                        <p:par>
                          <p:cTn id="14" fill="hold">
                            <p:stCondLst>
                              <p:cond delay="800"/>
                            </p:stCondLst>
                            <p:childTnLst>
                              <p:par>
                                <p:cTn id="15" presetID="2" presetClass="entr" presetSubtype="4" fill="hold" nodeType="afterEffect">
                                  <p:stCondLst>
                                    <p:cond delay="0"/>
                                  </p:stCondLst>
                                  <p:childTnLst>
                                    <p:set>
                                      <p:cBhvr>
                                        <p:cTn id="16" dur="1" fill="hold">
                                          <p:stCondLst>
                                            <p:cond delay="0"/>
                                          </p:stCondLst>
                                        </p:cTn>
                                        <p:tgtEl>
                                          <p:spTgt spid="21"/>
                                        </p:tgtEl>
                                        <p:attrNameLst>
                                          <p:attrName>style.visibility</p:attrName>
                                        </p:attrNameLst>
                                      </p:cBhvr>
                                      <p:to>
                                        <p:strVal val="visible"/>
                                      </p:to>
                                    </p:set>
                                    <p:anim calcmode="lin" valueType="num">
                                      <p:cBhvr additive="base">
                                        <p:cTn id="17" dur="500" fill="hold"/>
                                        <p:tgtEl>
                                          <p:spTgt spid="21"/>
                                        </p:tgtEl>
                                        <p:attrNameLst>
                                          <p:attrName>ppt_x</p:attrName>
                                        </p:attrNameLst>
                                      </p:cBhvr>
                                      <p:tavLst>
                                        <p:tav tm="0">
                                          <p:val>
                                            <p:strVal val="#ppt_x"/>
                                          </p:val>
                                        </p:tav>
                                        <p:tav tm="100000">
                                          <p:val>
                                            <p:strVal val="#ppt_x"/>
                                          </p:val>
                                        </p:tav>
                                      </p:tavLst>
                                    </p:anim>
                                    <p:anim calcmode="lin" valueType="num">
                                      <p:cBhvr additive="base">
                                        <p:cTn id="18" dur="500" fill="hold"/>
                                        <p:tgtEl>
                                          <p:spTgt spid="21"/>
                                        </p:tgtEl>
                                        <p:attrNameLst>
                                          <p:attrName>ppt_y</p:attrName>
                                        </p:attrNameLst>
                                      </p:cBhvr>
                                      <p:tavLst>
                                        <p:tav tm="0">
                                          <p:val>
                                            <p:strVal val="1+#ppt_h/2"/>
                                          </p:val>
                                        </p:tav>
                                        <p:tav tm="100000">
                                          <p:val>
                                            <p:strVal val="#ppt_y"/>
                                          </p:val>
                                        </p:tav>
                                      </p:tavLst>
                                    </p:anim>
                                  </p:childTnLst>
                                </p:cTn>
                              </p:par>
                              <p:par>
                                <p:cTn id="19" presetID="2" presetClass="entr" presetSubtype="8" fill="hold" nodeType="withEffect">
                                  <p:stCondLst>
                                    <p:cond delay="300"/>
                                  </p:stCondLst>
                                  <p:childTnLst>
                                    <p:set>
                                      <p:cBhvr>
                                        <p:cTn id="20" dur="1" fill="hold">
                                          <p:stCondLst>
                                            <p:cond delay="0"/>
                                          </p:stCondLst>
                                        </p:cTn>
                                        <p:tgtEl>
                                          <p:spTgt spid="15"/>
                                        </p:tgtEl>
                                        <p:attrNameLst>
                                          <p:attrName>style.visibility</p:attrName>
                                        </p:attrNameLst>
                                      </p:cBhvr>
                                      <p:to>
                                        <p:strVal val="visible"/>
                                      </p:to>
                                    </p:set>
                                    <p:anim calcmode="lin" valueType="num">
                                      <p:cBhvr additive="base">
                                        <p:cTn id="21" dur="300" fill="hold"/>
                                        <p:tgtEl>
                                          <p:spTgt spid="15"/>
                                        </p:tgtEl>
                                        <p:attrNameLst>
                                          <p:attrName>ppt_x</p:attrName>
                                        </p:attrNameLst>
                                      </p:cBhvr>
                                      <p:tavLst>
                                        <p:tav tm="0">
                                          <p:val>
                                            <p:strVal val="0-#ppt_w/2"/>
                                          </p:val>
                                        </p:tav>
                                        <p:tav tm="100000">
                                          <p:val>
                                            <p:strVal val="#ppt_x"/>
                                          </p:val>
                                        </p:tav>
                                      </p:tavLst>
                                    </p:anim>
                                    <p:anim calcmode="lin" valueType="num">
                                      <p:cBhvr additive="base">
                                        <p:cTn id="22" dur="3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extBox 6">
            <a:extLst>
              <a:ext uri="{FF2B5EF4-FFF2-40B4-BE49-F238E27FC236}">
                <a16:creationId xmlns:a16="http://schemas.microsoft.com/office/drawing/2014/main" id="{1B3C03BD-0948-4335-9FB7-4DE28868B477}"/>
              </a:ext>
            </a:extLst>
          </p:cNvPr>
          <p:cNvSpPr txBox="1"/>
          <p:nvPr/>
        </p:nvSpPr>
        <p:spPr>
          <a:xfrm>
            <a:off x="566785" y="448710"/>
            <a:ext cx="3332964" cy="461665"/>
          </a:xfrm>
          <a:prstGeom prst="rect">
            <a:avLst/>
          </a:prstGeom>
          <a:noFill/>
        </p:spPr>
        <p:txBody>
          <a:bodyPr wrap="none" rtlCol="0">
            <a:spAutoFit/>
          </a:bodyPr>
          <a:lstStyle/>
          <a:p>
            <a:pPr defTabSz="1219020"/>
            <a:r>
              <a:rPr lang="en-US" altLang="zh-CN" sz="2400" dirty="0">
                <a:solidFill>
                  <a:schemeClr val="accent6">
                    <a:lumMod val="60000"/>
                    <a:lumOff val="40000"/>
                  </a:schemeClr>
                </a:solidFill>
                <a:latin typeface="方正黑体简体" panose="02010601030101010101" pitchFamily="2" charset="-122"/>
                <a:ea typeface="方正黑体简体" panose="02010601030101010101" pitchFamily="2" charset="-122"/>
                <a:cs typeface="+mn-ea"/>
                <a:sym typeface="+mn-lt"/>
              </a:rPr>
              <a:t>CHAPTER 3.2-Models</a:t>
            </a:r>
            <a:endParaRPr lang="zh-CN" altLang="en-US" sz="2400" dirty="0">
              <a:solidFill>
                <a:schemeClr val="accent6">
                  <a:lumMod val="60000"/>
                  <a:lumOff val="40000"/>
                </a:schemeClr>
              </a:solidFill>
              <a:latin typeface="方正黑体简体" panose="02010601030101010101" pitchFamily="2" charset="-122"/>
              <a:ea typeface="方正黑体简体" panose="02010601030101010101" pitchFamily="2" charset="-122"/>
              <a:cs typeface="+mn-ea"/>
              <a:sym typeface="+mn-lt"/>
            </a:endParaRPr>
          </a:p>
        </p:txBody>
      </p:sp>
      <p:pic>
        <p:nvPicPr>
          <p:cNvPr id="2" name="图片 1">
            <a:extLst>
              <a:ext uri="{FF2B5EF4-FFF2-40B4-BE49-F238E27FC236}">
                <a16:creationId xmlns:a16="http://schemas.microsoft.com/office/drawing/2014/main" id="{AB57C0F8-B204-4584-AB17-3A4B9892388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492653" y="536291"/>
            <a:ext cx="60959" cy="286504"/>
          </a:xfrm>
          <a:prstGeom prst="rect">
            <a:avLst/>
          </a:prstGeom>
        </p:spPr>
      </p:pic>
      <p:sp>
        <p:nvSpPr>
          <p:cNvPr id="18" name="TextBox 7">
            <a:extLst>
              <a:ext uri="{FF2B5EF4-FFF2-40B4-BE49-F238E27FC236}">
                <a16:creationId xmlns:a16="http://schemas.microsoft.com/office/drawing/2014/main" id="{8DE6CD62-A5CF-42EF-B6BB-0447C20B7252}"/>
              </a:ext>
            </a:extLst>
          </p:cNvPr>
          <p:cNvSpPr txBox="1"/>
          <p:nvPr/>
        </p:nvSpPr>
        <p:spPr>
          <a:xfrm>
            <a:off x="1849459" y="1517268"/>
            <a:ext cx="3209550" cy="461665"/>
          </a:xfrm>
          <a:prstGeom prst="rect">
            <a:avLst/>
          </a:prstGeom>
          <a:noFill/>
        </p:spPr>
        <p:txBody>
          <a:bodyPr wrap="square" rtlCol="0">
            <a:spAutoFit/>
          </a:bodyPr>
          <a:lstStyle/>
          <a:p>
            <a:pPr defTabSz="1219020"/>
            <a:r>
              <a:rPr lang="en-US" altLang="zh-CN" sz="2400" dirty="0">
                <a:solidFill>
                  <a:srgbClr val="4F4D50"/>
                </a:solidFill>
                <a:latin typeface="方正黑体简体" panose="02010601030101010101" pitchFamily="2" charset="-122"/>
                <a:ea typeface="方正黑体简体" panose="02010601030101010101" pitchFamily="2" charset="-122"/>
                <a:cs typeface="+mn-ea"/>
                <a:sym typeface="+mn-lt"/>
              </a:rPr>
              <a:t>Linear Regression</a:t>
            </a:r>
          </a:p>
        </p:txBody>
      </p:sp>
      <p:pic>
        <p:nvPicPr>
          <p:cNvPr id="6" name="图片 5">
            <a:extLst>
              <a:ext uri="{FF2B5EF4-FFF2-40B4-BE49-F238E27FC236}">
                <a16:creationId xmlns:a16="http://schemas.microsoft.com/office/drawing/2014/main" id="{C267C674-E67C-4B8A-AC84-6AC635ABCC3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29199" y="1609366"/>
            <a:ext cx="288032" cy="288032"/>
          </a:xfrm>
          <a:prstGeom prst="rect">
            <a:avLst/>
          </a:prstGeom>
        </p:spPr>
      </p:pic>
      <p:pic>
        <p:nvPicPr>
          <p:cNvPr id="10" name="图片 9">
            <a:extLst>
              <a:ext uri="{FF2B5EF4-FFF2-40B4-BE49-F238E27FC236}">
                <a16:creationId xmlns:a16="http://schemas.microsoft.com/office/drawing/2014/main" id="{374E6492-C71F-4780-9104-52D626B12AF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672065" y="2580334"/>
            <a:ext cx="5699359" cy="4277665"/>
          </a:xfrm>
          <a:prstGeom prst="rect">
            <a:avLst/>
          </a:prstGeom>
        </p:spPr>
      </p:pic>
      <p:pic>
        <p:nvPicPr>
          <p:cNvPr id="30" name="图片 29">
            <a:extLst>
              <a:ext uri="{FF2B5EF4-FFF2-40B4-BE49-F238E27FC236}">
                <a16:creationId xmlns:a16="http://schemas.microsoft.com/office/drawing/2014/main" id="{61AE8FB4-B5A4-4683-BA77-67E40F452FB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41556" y="2259541"/>
            <a:ext cx="288032" cy="288032"/>
          </a:xfrm>
          <a:prstGeom prst="rect">
            <a:avLst/>
          </a:prstGeom>
        </p:spPr>
      </p:pic>
      <p:pic>
        <p:nvPicPr>
          <p:cNvPr id="33" name="图片 32">
            <a:extLst>
              <a:ext uri="{FF2B5EF4-FFF2-40B4-BE49-F238E27FC236}">
                <a16:creationId xmlns:a16="http://schemas.microsoft.com/office/drawing/2014/main" id="{7442C2A2-23C5-4F31-A03E-4AD58309A87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41556" y="2860498"/>
            <a:ext cx="288032" cy="288032"/>
          </a:xfrm>
          <a:prstGeom prst="rect">
            <a:avLst/>
          </a:prstGeom>
        </p:spPr>
      </p:pic>
      <p:pic>
        <p:nvPicPr>
          <p:cNvPr id="11" name="图片 10">
            <a:extLst>
              <a:ext uri="{FF2B5EF4-FFF2-40B4-BE49-F238E27FC236}">
                <a16:creationId xmlns:a16="http://schemas.microsoft.com/office/drawing/2014/main" id="{BEF2144E-E4EA-1E41-A73B-3D067D08296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41556" y="3500488"/>
            <a:ext cx="288032" cy="288032"/>
          </a:xfrm>
          <a:prstGeom prst="rect">
            <a:avLst/>
          </a:prstGeom>
        </p:spPr>
      </p:pic>
      <p:sp>
        <p:nvSpPr>
          <p:cNvPr id="14" name="TextBox 7">
            <a:extLst>
              <a:ext uri="{FF2B5EF4-FFF2-40B4-BE49-F238E27FC236}">
                <a16:creationId xmlns:a16="http://schemas.microsoft.com/office/drawing/2014/main" id="{7FD3B0CE-028D-4E47-A914-8183271ABDE1}"/>
              </a:ext>
            </a:extLst>
          </p:cNvPr>
          <p:cNvSpPr txBox="1"/>
          <p:nvPr/>
        </p:nvSpPr>
        <p:spPr>
          <a:xfrm>
            <a:off x="1861816" y="2172724"/>
            <a:ext cx="3197193" cy="830997"/>
          </a:xfrm>
          <a:prstGeom prst="rect">
            <a:avLst/>
          </a:prstGeom>
          <a:noFill/>
        </p:spPr>
        <p:txBody>
          <a:bodyPr wrap="square" rtlCol="0">
            <a:spAutoFit/>
          </a:bodyPr>
          <a:lstStyle/>
          <a:p>
            <a:pPr defTabSz="1219020"/>
            <a:r>
              <a:rPr lang="en-US" altLang="zh-CN" sz="2400" dirty="0">
                <a:solidFill>
                  <a:srgbClr val="4F4D50"/>
                </a:solidFill>
                <a:latin typeface="方正黑体简体" panose="02010601030101010101" pitchFamily="2" charset="-122"/>
                <a:ea typeface="方正黑体简体" panose="02010601030101010101" pitchFamily="2" charset="-122"/>
                <a:cs typeface="+mn-ea"/>
                <a:sym typeface="+mn-lt"/>
              </a:rPr>
              <a:t>Lasso Regression</a:t>
            </a:r>
          </a:p>
          <a:p>
            <a:pPr defTabSz="1219020"/>
            <a:endParaRPr lang="en-US" altLang="zh-CN" sz="2400" dirty="0">
              <a:solidFill>
                <a:srgbClr val="4F4D50"/>
              </a:solidFill>
              <a:latin typeface="方正黑体简体" panose="02010601030101010101" pitchFamily="2" charset="-122"/>
              <a:ea typeface="方正黑体简体" panose="02010601030101010101" pitchFamily="2" charset="-122"/>
              <a:cs typeface="+mn-ea"/>
              <a:sym typeface="+mn-lt"/>
            </a:endParaRPr>
          </a:p>
        </p:txBody>
      </p:sp>
      <p:sp>
        <p:nvSpPr>
          <p:cNvPr id="15" name="TextBox 7">
            <a:extLst>
              <a:ext uri="{FF2B5EF4-FFF2-40B4-BE49-F238E27FC236}">
                <a16:creationId xmlns:a16="http://schemas.microsoft.com/office/drawing/2014/main" id="{682AC4BD-F761-8648-A1D7-0ED1436F1F18}"/>
              </a:ext>
            </a:extLst>
          </p:cNvPr>
          <p:cNvSpPr txBox="1"/>
          <p:nvPr/>
        </p:nvSpPr>
        <p:spPr>
          <a:xfrm>
            <a:off x="1849459" y="2778962"/>
            <a:ext cx="3209550" cy="461665"/>
          </a:xfrm>
          <a:prstGeom prst="rect">
            <a:avLst/>
          </a:prstGeom>
          <a:noFill/>
        </p:spPr>
        <p:txBody>
          <a:bodyPr wrap="square" rtlCol="0">
            <a:spAutoFit/>
          </a:bodyPr>
          <a:lstStyle/>
          <a:p>
            <a:pPr defTabSz="1219020"/>
            <a:r>
              <a:rPr lang="en-US" altLang="zh-CN" sz="2400" dirty="0">
                <a:solidFill>
                  <a:srgbClr val="4F4D50"/>
                </a:solidFill>
                <a:latin typeface="方正黑体简体" panose="02010601030101010101" pitchFamily="2" charset="-122"/>
                <a:ea typeface="方正黑体简体" panose="02010601030101010101" pitchFamily="2" charset="-122"/>
                <a:cs typeface="+mn-ea"/>
                <a:sym typeface="+mn-lt"/>
              </a:rPr>
              <a:t>Ridge Regression</a:t>
            </a:r>
          </a:p>
        </p:txBody>
      </p:sp>
      <p:sp>
        <p:nvSpPr>
          <p:cNvPr id="16" name="TextBox 7">
            <a:extLst>
              <a:ext uri="{FF2B5EF4-FFF2-40B4-BE49-F238E27FC236}">
                <a16:creationId xmlns:a16="http://schemas.microsoft.com/office/drawing/2014/main" id="{7AB1BEAA-19D4-1041-B9F3-E8B0B6396546}"/>
              </a:ext>
            </a:extLst>
          </p:cNvPr>
          <p:cNvSpPr txBox="1"/>
          <p:nvPr/>
        </p:nvSpPr>
        <p:spPr>
          <a:xfrm>
            <a:off x="1861816" y="3413671"/>
            <a:ext cx="3209550" cy="461665"/>
          </a:xfrm>
          <a:prstGeom prst="rect">
            <a:avLst/>
          </a:prstGeom>
          <a:noFill/>
        </p:spPr>
        <p:txBody>
          <a:bodyPr wrap="square" rtlCol="0">
            <a:spAutoFit/>
          </a:bodyPr>
          <a:lstStyle/>
          <a:p>
            <a:pPr defTabSz="1219020"/>
            <a:r>
              <a:rPr lang="en-US" altLang="zh-CN" sz="2400" dirty="0">
                <a:solidFill>
                  <a:srgbClr val="4F4D50"/>
                </a:solidFill>
                <a:latin typeface="方正黑体简体" panose="02010601030101010101" pitchFamily="2" charset="-122"/>
                <a:ea typeface="方正黑体简体" panose="02010601030101010101" pitchFamily="2" charset="-122"/>
                <a:cs typeface="+mn-ea"/>
                <a:sym typeface="+mn-lt"/>
              </a:rPr>
              <a:t>Bayesian</a:t>
            </a:r>
            <a:r>
              <a:rPr lang="zh-CN" altLang="en-US" sz="2400" dirty="0">
                <a:solidFill>
                  <a:srgbClr val="4F4D50"/>
                </a:solidFill>
                <a:latin typeface="方正黑体简体" panose="02010601030101010101" pitchFamily="2" charset="-122"/>
                <a:ea typeface="方正黑体简体" panose="02010601030101010101" pitchFamily="2" charset="-122"/>
                <a:cs typeface="+mn-ea"/>
                <a:sym typeface="+mn-lt"/>
              </a:rPr>
              <a:t> </a:t>
            </a:r>
            <a:r>
              <a:rPr lang="en-US" altLang="zh-CN" sz="2400" dirty="0">
                <a:solidFill>
                  <a:srgbClr val="4F4D50"/>
                </a:solidFill>
                <a:latin typeface="方正黑体简体" panose="02010601030101010101" pitchFamily="2" charset="-122"/>
                <a:ea typeface="方正黑体简体" panose="02010601030101010101" pitchFamily="2" charset="-122"/>
                <a:cs typeface="+mn-ea"/>
                <a:sym typeface="+mn-lt"/>
              </a:rPr>
              <a:t>Ridge</a:t>
            </a:r>
          </a:p>
        </p:txBody>
      </p:sp>
      <p:sp>
        <p:nvSpPr>
          <p:cNvPr id="13" name="TextBox 7">
            <a:extLst>
              <a:ext uri="{FF2B5EF4-FFF2-40B4-BE49-F238E27FC236}">
                <a16:creationId xmlns:a16="http://schemas.microsoft.com/office/drawing/2014/main" id="{284187C2-5D98-4BEC-9014-341384218CC1}"/>
              </a:ext>
            </a:extLst>
          </p:cNvPr>
          <p:cNvSpPr txBox="1"/>
          <p:nvPr/>
        </p:nvSpPr>
        <p:spPr>
          <a:xfrm>
            <a:off x="1861816" y="3991587"/>
            <a:ext cx="2051185" cy="461665"/>
          </a:xfrm>
          <a:prstGeom prst="rect">
            <a:avLst/>
          </a:prstGeom>
          <a:noFill/>
        </p:spPr>
        <p:txBody>
          <a:bodyPr wrap="square" rtlCol="0">
            <a:spAutoFit/>
          </a:bodyPr>
          <a:lstStyle/>
          <a:p>
            <a:pPr defTabSz="1219020"/>
            <a:r>
              <a:rPr lang="en-US" altLang="zh-CN" sz="2400" dirty="0">
                <a:solidFill>
                  <a:srgbClr val="4F4D50"/>
                </a:solidFill>
                <a:latin typeface="方正黑体简体" panose="02010601030101010101" pitchFamily="2" charset="-122"/>
                <a:ea typeface="方正黑体简体" panose="02010601030101010101" pitchFamily="2" charset="-122"/>
                <a:cs typeface="+mn-ea"/>
                <a:sym typeface="+mn-lt"/>
              </a:rPr>
              <a:t>Elastic Net</a:t>
            </a:r>
          </a:p>
        </p:txBody>
      </p:sp>
      <p:pic>
        <p:nvPicPr>
          <p:cNvPr id="17" name="图片 16">
            <a:extLst>
              <a:ext uri="{FF2B5EF4-FFF2-40B4-BE49-F238E27FC236}">
                <a16:creationId xmlns:a16="http://schemas.microsoft.com/office/drawing/2014/main" id="{B5A1BDA2-3EAF-47B2-B965-1AD8575B48E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41556" y="4083685"/>
            <a:ext cx="288032" cy="288032"/>
          </a:xfrm>
          <a:prstGeom prst="rect">
            <a:avLst/>
          </a:prstGeom>
        </p:spPr>
      </p:pic>
      <p:sp>
        <p:nvSpPr>
          <p:cNvPr id="23" name="TextBox 7">
            <a:extLst>
              <a:ext uri="{FF2B5EF4-FFF2-40B4-BE49-F238E27FC236}">
                <a16:creationId xmlns:a16="http://schemas.microsoft.com/office/drawing/2014/main" id="{E5C63A8E-DE97-432A-9068-3680E8E71436}"/>
              </a:ext>
            </a:extLst>
          </p:cNvPr>
          <p:cNvSpPr txBox="1"/>
          <p:nvPr/>
        </p:nvSpPr>
        <p:spPr>
          <a:xfrm>
            <a:off x="1861816" y="4540070"/>
            <a:ext cx="3209550" cy="461665"/>
          </a:xfrm>
          <a:prstGeom prst="rect">
            <a:avLst/>
          </a:prstGeom>
          <a:noFill/>
        </p:spPr>
        <p:txBody>
          <a:bodyPr wrap="square" rtlCol="0">
            <a:spAutoFit/>
          </a:bodyPr>
          <a:lstStyle/>
          <a:p>
            <a:pPr defTabSz="1219020"/>
            <a:r>
              <a:rPr lang="en-US" altLang="zh-CN" sz="2400" dirty="0">
                <a:solidFill>
                  <a:srgbClr val="4F4D50"/>
                </a:solidFill>
                <a:latin typeface="方正黑体简体" panose="02010601030101010101" pitchFamily="2" charset="-122"/>
                <a:ea typeface="方正黑体简体" panose="02010601030101010101" pitchFamily="2" charset="-122"/>
                <a:cs typeface="+mn-ea"/>
                <a:sym typeface="+mn-lt"/>
              </a:rPr>
              <a:t>MLP Regression</a:t>
            </a:r>
          </a:p>
        </p:txBody>
      </p:sp>
      <p:pic>
        <p:nvPicPr>
          <p:cNvPr id="24" name="图片 23">
            <a:extLst>
              <a:ext uri="{FF2B5EF4-FFF2-40B4-BE49-F238E27FC236}">
                <a16:creationId xmlns:a16="http://schemas.microsoft.com/office/drawing/2014/main" id="{BB021C9B-FB00-4D18-805D-1A7CAEE82B4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41556" y="4632168"/>
            <a:ext cx="288032" cy="288032"/>
          </a:xfrm>
          <a:prstGeom prst="rect">
            <a:avLst/>
          </a:prstGeom>
        </p:spPr>
      </p:pic>
      <p:sp>
        <p:nvSpPr>
          <p:cNvPr id="25" name="TextBox 7">
            <a:extLst>
              <a:ext uri="{FF2B5EF4-FFF2-40B4-BE49-F238E27FC236}">
                <a16:creationId xmlns:a16="http://schemas.microsoft.com/office/drawing/2014/main" id="{A2E8EA6B-2D08-4CC5-8CF9-468741EF7179}"/>
              </a:ext>
            </a:extLst>
          </p:cNvPr>
          <p:cNvSpPr txBox="1"/>
          <p:nvPr/>
        </p:nvSpPr>
        <p:spPr>
          <a:xfrm>
            <a:off x="1849459" y="5117986"/>
            <a:ext cx="5564216" cy="830997"/>
          </a:xfrm>
          <a:prstGeom prst="rect">
            <a:avLst/>
          </a:prstGeom>
          <a:noFill/>
        </p:spPr>
        <p:txBody>
          <a:bodyPr wrap="square" rtlCol="0">
            <a:spAutoFit/>
          </a:bodyPr>
          <a:lstStyle/>
          <a:p>
            <a:pPr defTabSz="1219020"/>
            <a:r>
              <a:rPr lang="en-US" altLang="zh-CN" sz="2400" dirty="0">
                <a:solidFill>
                  <a:srgbClr val="4F4D50"/>
                </a:solidFill>
                <a:latin typeface="方正黑体简体" panose="02010601030101010101" pitchFamily="2" charset="-122"/>
                <a:ea typeface="方正黑体简体" panose="02010601030101010101" pitchFamily="2" charset="-122"/>
                <a:cs typeface="+mn-ea"/>
                <a:sym typeface="+mn-lt"/>
              </a:rPr>
              <a:t>Gradient Boosting Regression-GBR</a:t>
            </a:r>
          </a:p>
          <a:p>
            <a:pPr defTabSz="1219020"/>
            <a:endParaRPr lang="en-US" altLang="zh-CN" sz="2400" dirty="0">
              <a:solidFill>
                <a:srgbClr val="4F4D50"/>
              </a:solidFill>
              <a:latin typeface="方正黑体简体" panose="02010601030101010101" pitchFamily="2" charset="-122"/>
              <a:ea typeface="方正黑体简体" panose="02010601030101010101" pitchFamily="2" charset="-122"/>
              <a:cs typeface="+mn-ea"/>
              <a:sym typeface="+mn-lt"/>
            </a:endParaRPr>
          </a:p>
        </p:txBody>
      </p:sp>
      <p:pic>
        <p:nvPicPr>
          <p:cNvPr id="26" name="图片 25">
            <a:extLst>
              <a:ext uri="{FF2B5EF4-FFF2-40B4-BE49-F238E27FC236}">
                <a16:creationId xmlns:a16="http://schemas.microsoft.com/office/drawing/2014/main" id="{8200F186-1483-486F-876D-FC9A57C527E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29200" y="5210084"/>
            <a:ext cx="288032" cy="288032"/>
          </a:xfrm>
          <a:prstGeom prst="rect">
            <a:avLst/>
          </a:prstGeom>
        </p:spPr>
      </p:pic>
    </p:spTree>
    <p:extLst>
      <p:ext uri="{BB962C8B-B14F-4D97-AF65-F5344CB8AC3E}">
        <p14:creationId xmlns:p14="http://schemas.microsoft.com/office/powerpoint/2010/main" val="2417307103"/>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300" fill="hold"/>
                                        <p:tgtEl>
                                          <p:spTgt spid="2"/>
                                        </p:tgtEl>
                                        <p:attrNameLst>
                                          <p:attrName>ppt_x</p:attrName>
                                        </p:attrNameLst>
                                      </p:cBhvr>
                                      <p:tavLst>
                                        <p:tav tm="0">
                                          <p:val>
                                            <p:strVal val="0-#ppt_w/2"/>
                                          </p:val>
                                        </p:tav>
                                        <p:tav tm="100000">
                                          <p:val>
                                            <p:strVal val="#ppt_x"/>
                                          </p:val>
                                        </p:tav>
                                      </p:tavLst>
                                    </p:anim>
                                    <p:anim calcmode="lin" valueType="num">
                                      <p:cBhvr additive="base">
                                        <p:cTn id="8" dur="3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300"/>
                                  </p:stCondLst>
                                  <p:childTnLst>
                                    <p:set>
                                      <p:cBhvr>
                                        <p:cTn id="10" dur="1" fill="hold">
                                          <p:stCondLst>
                                            <p:cond delay="0"/>
                                          </p:stCondLst>
                                        </p:cTn>
                                        <p:tgtEl>
                                          <p:spTgt spid="46"/>
                                        </p:tgtEl>
                                        <p:attrNameLst>
                                          <p:attrName>style.visibility</p:attrName>
                                        </p:attrNameLst>
                                      </p:cBhvr>
                                      <p:to>
                                        <p:strVal val="visible"/>
                                      </p:to>
                                    </p:set>
                                    <p:anim calcmode="lin" valueType="num">
                                      <p:cBhvr additive="base">
                                        <p:cTn id="11" dur="300" fill="hold"/>
                                        <p:tgtEl>
                                          <p:spTgt spid="46"/>
                                        </p:tgtEl>
                                        <p:attrNameLst>
                                          <p:attrName>ppt_x</p:attrName>
                                        </p:attrNameLst>
                                      </p:cBhvr>
                                      <p:tavLst>
                                        <p:tav tm="0">
                                          <p:val>
                                            <p:strVal val="0-#ppt_w/2"/>
                                          </p:val>
                                        </p:tav>
                                        <p:tav tm="100000">
                                          <p:val>
                                            <p:strVal val="#ppt_x"/>
                                          </p:val>
                                        </p:tav>
                                      </p:tavLst>
                                    </p:anim>
                                    <p:anim calcmode="lin" valueType="num">
                                      <p:cBhvr additive="base">
                                        <p:cTn id="12" dur="300" fill="hold"/>
                                        <p:tgtEl>
                                          <p:spTgt spid="4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pic>
        <p:nvPicPr>
          <p:cNvPr id="2051" name="Picture 3" descr="E:\LJR\JZ\PPT\01-融资计划\02-切图\矩形 2.png"/>
          <p:cNvPicPr>
            <a:picLocks noChangeAspect="1" noChangeArrowheads="1"/>
          </p:cNvPicPr>
          <p:nvPr/>
        </p:nvPicPr>
        <p:blipFill>
          <a:blip r:embed="rId3" cstate="print"/>
          <a:srcRect/>
          <a:stretch>
            <a:fillRect/>
          </a:stretch>
        </p:blipFill>
        <p:spPr bwMode="auto">
          <a:xfrm>
            <a:off x="5326606" y="241242"/>
            <a:ext cx="6626000" cy="6309320"/>
          </a:xfrm>
          <a:prstGeom prst="rect">
            <a:avLst/>
          </a:prstGeom>
          <a:noFill/>
        </p:spPr>
      </p:pic>
      <p:pic>
        <p:nvPicPr>
          <p:cNvPr id="2050" name="Picture 2" descr="E:\LJR\JZ\PPT\01-融资计划\02-切图\dsfdsf.png"/>
          <p:cNvPicPr>
            <a:picLocks noChangeAspect="1" noChangeArrowheads="1"/>
          </p:cNvPicPr>
          <p:nvPr/>
        </p:nvPicPr>
        <p:blipFill>
          <a:blip r:embed="rId4" cstate="print"/>
          <a:srcRect/>
          <a:stretch>
            <a:fillRect/>
          </a:stretch>
        </p:blipFill>
        <p:spPr bwMode="auto">
          <a:xfrm>
            <a:off x="0" y="-8796"/>
            <a:ext cx="7632171" cy="6875339"/>
          </a:xfrm>
          <a:prstGeom prst="rect">
            <a:avLst/>
          </a:prstGeom>
          <a:noFill/>
        </p:spPr>
      </p:pic>
      <p:sp>
        <p:nvSpPr>
          <p:cNvPr id="7" name="TextBox 6"/>
          <p:cNvSpPr txBox="1"/>
          <p:nvPr/>
        </p:nvSpPr>
        <p:spPr>
          <a:xfrm>
            <a:off x="1007435" y="1892830"/>
            <a:ext cx="5801588" cy="1323439"/>
          </a:xfrm>
          <a:prstGeom prst="rect">
            <a:avLst/>
          </a:prstGeom>
          <a:noFill/>
        </p:spPr>
        <p:txBody>
          <a:bodyPr wrap="none" rtlCol="0">
            <a:spAutoFit/>
          </a:bodyPr>
          <a:lstStyle/>
          <a:p>
            <a:pPr defTabSz="1219020"/>
            <a:r>
              <a:rPr lang="en-US" altLang="zh-CN" sz="8000" dirty="0">
                <a:solidFill>
                  <a:srgbClr val="E1E0D8"/>
                </a:solidFill>
                <a:latin typeface="方正黑体简体" panose="02010601030101010101" pitchFamily="2" charset="-122"/>
                <a:ea typeface="方正黑体简体" panose="02010601030101010101" pitchFamily="2" charset="-122"/>
                <a:cs typeface="+mn-ea"/>
                <a:sym typeface="+mn-lt"/>
              </a:rPr>
              <a:t>CONTENTS</a:t>
            </a:r>
            <a:endParaRPr lang="zh-CN" altLang="en-US" sz="8000" dirty="0">
              <a:solidFill>
                <a:srgbClr val="E1E0D8"/>
              </a:solidFill>
              <a:latin typeface="方正黑体简体" panose="02010601030101010101" pitchFamily="2" charset="-122"/>
              <a:ea typeface="方正黑体简体" panose="02010601030101010101" pitchFamily="2" charset="-122"/>
              <a:cs typeface="+mn-ea"/>
              <a:sym typeface="+mn-lt"/>
            </a:endParaRPr>
          </a:p>
        </p:txBody>
      </p:sp>
      <p:grpSp>
        <p:nvGrpSpPr>
          <p:cNvPr id="2" name="组合 1"/>
          <p:cNvGrpSpPr/>
          <p:nvPr/>
        </p:nvGrpSpPr>
        <p:grpSpPr>
          <a:xfrm>
            <a:off x="7728183" y="1160137"/>
            <a:ext cx="2686434" cy="584775"/>
            <a:chOff x="5807876" y="1587385"/>
            <a:chExt cx="2014825" cy="438581"/>
          </a:xfrm>
        </p:grpSpPr>
        <p:sp>
          <p:nvSpPr>
            <p:cNvPr id="9" name="TextBox 8"/>
            <p:cNvSpPr txBox="1"/>
            <p:nvPr/>
          </p:nvSpPr>
          <p:spPr>
            <a:xfrm>
              <a:off x="6259532" y="1633550"/>
              <a:ext cx="1563169" cy="346249"/>
            </a:xfrm>
            <a:prstGeom prst="rect">
              <a:avLst/>
            </a:prstGeom>
            <a:noFill/>
          </p:spPr>
          <p:txBody>
            <a:bodyPr wrap="none" rtlCol="0">
              <a:spAutoFit/>
            </a:bodyPr>
            <a:lstStyle/>
            <a:p>
              <a:pPr defTabSz="1219020"/>
              <a:r>
                <a:rPr lang="en-US" altLang="zh-CN" sz="2400" b="1" dirty="0">
                  <a:solidFill>
                    <a:prstClr val="white"/>
                  </a:solidFill>
                  <a:latin typeface="+mj-lt"/>
                  <a:ea typeface="方正黑体简体" panose="02010601030101010101"/>
                  <a:cs typeface="+mn-ea"/>
                  <a:sym typeface="+mn-lt"/>
                </a:rPr>
                <a:t>Project Review</a:t>
              </a:r>
            </a:p>
          </p:txBody>
        </p:sp>
        <p:sp>
          <p:nvSpPr>
            <p:cNvPr id="12" name="TextBox 11"/>
            <p:cNvSpPr txBox="1"/>
            <p:nvPr/>
          </p:nvSpPr>
          <p:spPr>
            <a:xfrm>
              <a:off x="5807876" y="1587385"/>
              <a:ext cx="479939" cy="438581"/>
            </a:xfrm>
            <a:prstGeom prst="rect">
              <a:avLst/>
            </a:prstGeom>
            <a:noFill/>
          </p:spPr>
          <p:txBody>
            <a:bodyPr wrap="none" rtlCol="0">
              <a:spAutoFit/>
            </a:bodyPr>
            <a:lstStyle/>
            <a:p>
              <a:pPr defTabSz="1219020"/>
              <a:r>
                <a:rPr lang="en-US" altLang="zh-CN" sz="3200" dirty="0">
                  <a:solidFill>
                    <a:srgbClr val="686769"/>
                  </a:solidFill>
                  <a:latin typeface="方正黑体简体" panose="02010601030101010101" pitchFamily="2" charset="-122"/>
                  <a:ea typeface="方正黑体简体" panose="02010601030101010101" pitchFamily="2" charset="-122"/>
                  <a:cs typeface="+mn-ea"/>
                  <a:sym typeface="+mn-lt"/>
                </a:rPr>
                <a:t>01</a:t>
              </a:r>
            </a:p>
          </p:txBody>
        </p:sp>
      </p:grpSp>
      <p:grpSp>
        <p:nvGrpSpPr>
          <p:cNvPr id="3" name="组合 2"/>
          <p:cNvGrpSpPr/>
          <p:nvPr/>
        </p:nvGrpSpPr>
        <p:grpSpPr>
          <a:xfrm>
            <a:off x="7728182" y="1901947"/>
            <a:ext cx="2917778" cy="584775"/>
            <a:chOff x="5807876" y="2148060"/>
            <a:chExt cx="2188333" cy="438581"/>
          </a:xfrm>
        </p:grpSpPr>
        <p:sp>
          <p:nvSpPr>
            <p:cNvPr id="13" name="TextBox 12"/>
            <p:cNvSpPr txBox="1"/>
            <p:nvPr/>
          </p:nvSpPr>
          <p:spPr>
            <a:xfrm>
              <a:off x="6259532" y="2194711"/>
              <a:ext cx="1736677" cy="346249"/>
            </a:xfrm>
            <a:prstGeom prst="rect">
              <a:avLst/>
            </a:prstGeom>
            <a:noFill/>
          </p:spPr>
          <p:txBody>
            <a:bodyPr wrap="none" rtlCol="0">
              <a:spAutoFit/>
            </a:bodyPr>
            <a:lstStyle/>
            <a:p>
              <a:pPr defTabSz="1219020"/>
              <a:r>
                <a:rPr lang="en-US" altLang="zh-CN" sz="2400" b="1" dirty="0">
                  <a:solidFill>
                    <a:prstClr val="white"/>
                  </a:solidFill>
                  <a:latin typeface="+mj-lt"/>
                  <a:ea typeface="方正黑体简体" panose="02010601030101010101"/>
                  <a:cs typeface="+mn-ea"/>
                  <a:sym typeface="+mn-lt"/>
                </a:rPr>
                <a:t>Data Exploration</a:t>
              </a:r>
            </a:p>
          </p:txBody>
        </p:sp>
        <p:sp>
          <p:nvSpPr>
            <p:cNvPr id="15" name="TextBox 14"/>
            <p:cNvSpPr txBox="1"/>
            <p:nvPr/>
          </p:nvSpPr>
          <p:spPr>
            <a:xfrm>
              <a:off x="5807876" y="2148060"/>
              <a:ext cx="479939" cy="438581"/>
            </a:xfrm>
            <a:prstGeom prst="rect">
              <a:avLst/>
            </a:prstGeom>
            <a:noFill/>
          </p:spPr>
          <p:txBody>
            <a:bodyPr wrap="none" rtlCol="0">
              <a:spAutoFit/>
            </a:bodyPr>
            <a:lstStyle/>
            <a:p>
              <a:pPr defTabSz="1219020"/>
              <a:r>
                <a:rPr lang="en-US" altLang="zh-CN" sz="3200" dirty="0">
                  <a:solidFill>
                    <a:srgbClr val="686769"/>
                  </a:solidFill>
                  <a:latin typeface="方正黑体简体" panose="02010601030101010101" pitchFamily="2" charset="-122"/>
                  <a:ea typeface="方正黑体简体" panose="02010601030101010101" pitchFamily="2" charset="-122"/>
                  <a:cs typeface="+mn-ea"/>
                  <a:sym typeface="+mn-lt"/>
                </a:rPr>
                <a:t>02</a:t>
              </a:r>
            </a:p>
          </p:txBody>
        </p:sp>
      </p:grpSp>
      <p:grpSp>
        <p:nvGrpSpPr>
          <p:cNvPr id="4" name="组合 3"/>
          <p:cNvGrpSpPr/>
          <p:nvPr/>
        </p:nvGrpSpPr>
        <p:grpSpPr>
          <a:xfrm>
            <a:off x="7731205" y="2631494"/>
            <a:ext cx="3116088" cy="584775"/>
            <a:chOff x="5807876" y="2724124"/>
            <a:chExt cx="2337066" cy="438581"/>
          </a:xfrm>
        </p:grpSpPr>
        <p:sp>
          <p:nvSpPr>
            <p:cNvPr id="19" name="TextBox 18"/>
            <p:cNvSpPr txBox="1"/>
            <p:nvPr/>
          </p:nvSpPr>
          <p:spPr>
            <a:xfrm>
              <a:off x="6235524" y="2770289"/>
              <a:ext cx="1909418" cy="346249"/>
            </a:xfrm>
            <a:prstGeom prst="rect">
              <a:avLst/>
            </a:prstGeom>
            <a:noFill/>
          </p:spPr>
          <p:txBody>
            <a:bodyPr wrap="none" rtlCol="0">
              <a:spAutoFit/>
            </a:bodyPr>
            <a:lstStyle/>
            <a:p>
              <a:pPr defTabSz="1219020"/>
              <a:r>
                <a:rPr lang="en-US" altLang="zh-CN" sz="2400" b="1" dirty="0">
                  <a:solidFill>
                    <a:prstClr val="white"/>
                  </a:solidFill>
                  <a:latin typeface="+mj-lt"/>
                  <a:ea typeface="方正黑体简体" panose="02010601030101010101"/>
                  <a:cs typeface="+mn-ea"/>
                  <a:sym typeface="+mn-lt"/>
                </a:rPr>
                <a:t>Model Exploration</a:t>
              </a:r>
            </a:p>
          </p:txBody>
        </p:sp>
        <p:sp>
          <p:nvSpPr>
            <p:cNvPr id="21" name="TextBox 20"/>
            <p:cNvSpPr txBox="1"/>
            <p:nvPr/>
          </p:nvSpPr>
          <p:spPr>
            <a:xfrm>
              <a:off x="5807876" y="2724124"/>
              <a:ext cx="479939" cy="438581"/>
            </a:xfrm>
            <a:prstGeom prst="rect">
              <a:avLst/>
            </a:prstGeom>
            <a:noFill/>
          </p:spPr>
          <p:txBody>
            <a:bodyPr wrap="none" rtlCol="0">
              <a:spAutoFit/>
            </a:bodyPr>
            <a:lstStyle/>
            <a:p>
              <a:pPr defTabSz="1219020"/>
              <a:r>
                <a:rPr lang="en-US" altLang="zh-CN" sz="3200" dirty="0">
                  <a:solidFill>
                    <a:srgbClr val="686769"/>
                  </a:solidFill>
                  <a:latin typeface="方正黑体简体" panose="02010601030101010101" pitchFamily="2" charset="-122"/>
                  <a:ea typeface="方正黑体简体" panose="02010601030101010101" pitchFamily="2" charset="-122"/>
                  <a:cs typeface="+mn-ea"/>
                  <a:sym typeface="+mn-lt"/>
                </a:rPr>
                <a:t>03</a:t>
              </a:r>
            </a:p>
          </p:txBody>
        </p:sp>
      </p:grpSp>
      <p:grpSp>
        <p:nvGrpSpPr>
          <p:cNvPr id="5" name="组合 4"/>
          <p:cNvGrpSpPr/>
          <p:nvPr/>
        </p:nvGrpSpPr>
        <p:grpSpPr>
          <a:xfrm>
            <a:off x="7721887" y="3352558"/>
            <a:ext cx="3871754" cy="584775"/>
            <a:chOff x="5796136" y="3285380"/>
            <a:chExt cx="2903815" cy="438581"/>
          </a:xfrm>
        </p:grpSpPr>
        <p:sp>
          <p:nvSpPr>
            <p:cNvPr id="22" name="TextBox 21"/>
            <p:cNvSpPr txBox="1"/>
            <p:nvPr/>
          </p:nvSpPr>
          <p:spPr>
            <a:xfrm>
              <a:off x="6247790" y="3333643"/>
              <a:ext cx="2452161" cy="346249"/>
            </a:xfrm>
            <a:prstGeom prst="rect">
              <a:avLst/>
            </a:prstGeom>
            <a:noFill/>
          </p:spPr>
          <p:txBody>
            <a:bodyPr wrap="none" rtlCol="0">
              <a:spAutoFit/>
            </a:bodyPr>
            <a:lstStyle/>
            <a:p>
              <a:pPr defTabSz="1219020"/>
              <a:r>
                <a:rPr lang="en-US" altLang="zh-CN" sz="2400" b="1" dirty="0">
                  <a:solidFill>
                    <a:prstClr val="white"/>
                  </a:solidFill>
                  <a:latin typeface="+mj-lt"/>
                  <a:ea typeface="方正黑体简体" panose="02010601030101010101" pitchFamily="2" charset="-122"/>
                  <a:cs typeface="+mn-ea"/>
                  <a:sym typeface="+mn-lt"/>
                </a:rPr>
                <a:t>Evaluation &amp; Conclusion</a:t>
              </a:r>
            </a:p>
          </p:txBody>
        </p:sp>
        <p:sp>
          <p:nvSpPr>
            <p:cNvPr id="24" name="TextBox 23"/>
            <p:cNvSpPr txBox="1"/>
            <p:nvPr/>
          </p:nvSpPr>
          <p:spPr>
            <a:xfrm>
              <a:off x="5796136" y="3285380"/>
              <a:ext cx="479939" cy="438581"/>
            </a:xfrm>
            <a:prstGeom prst="rect">
              <a:avLst/>
            </a:prstGeom>
            <a:noFill/>
          </p:spPr>
          <p:txBody>
            <a:bodyPr wrap="none" rtlCol="0">
              <a:spAutoFit/>
            </a:bodyPr>
            <a:lstStyle/>
            <a:p>
              <a:pPr defTabSz="1219020"/>
              <a:r>
                <a:rPr lang="en-US" altLang="zh-CN" sz="3200" dirty="0">
                  <a:solidFill>
                    <a:srgbClr val="686769"/>
                  </a:solidFill>
                  <a:latin typeface="方正黑体简体" panose="02010601030101010101" pitchFamily="2" charset="-122"/>
                  <a:ea typeface="方正黑体简体" panose="02010601030101010101" pitchFamily="2" charset="-122"/>
                  <a:cs typeface="+mn-ea"/>
                  <a:sym typeface="+mn-lt"/>
                </a:rPr>
                <a:t>04</a:t>
              </a:r>
            </a:p>
          </p:txBody>
        </p:sp>
      </p:grpSp>
      <p:grpSp>
        <p:nvGrpSpPr>
          <p:cNvPr id="25" name="组合 24">
            <a:extLst>
              <a:ext uri="{FF2B5EF4-FFF2-40B4-BE49-F238E27FC236}">
                <a16:creationId xmlns:a16="http://schemas.microsoft.com/office/drawing/2014/main" id="{8EE4FCEF-4851-4A2F-A7F8-8C61EEDAB754}"/>
              </a:ext>
            </a:extLst>
          </p:cNvPr>
          <p:cNvGrpSpPr/>
          <p:nvPr/>
        </p:nvGrpSpPr>
        <p:grpSpPr>
          <a:xfrm>
            <a:off x="7731205" y="4027984"/>
            <a:ext cx="3670735" cy="584775"/>
            <a:chOff x="5807876" y="1587385"/>
            <a:chExt cx="2753051" cy="438581"/>
          </a:xfrm>
        </p:grpSpPr>
        <p:sp>
          <p:nvSpPr>
            <p:cNvPr id="26" name="TextBox 8">
              <a:extLst>
                <a:ext uri="{FF2B5EF4-FFF2-40B4-BE49-F238E27FC236}">
                  <a16:creationId xmlns:a16="http://schemas.microsoft.com/office/drawing/2014/main" id="{627BC6B3-251B-42AC-9B0D-1DEFD04D0FF1}"/>
                </a:ext>
              </a:extLst>
            </p:cNvPr>
            <p:cNvSpPr txBox="1"/>
            <p:nvPr/>
          </p:nvSpPr>
          <p:spPr>
            <a:xfrm>
              <a:off x="6263808" y="1635326"/>
              <a:ext cx="2297119" cy="346249"/>
            </a:xfrm>
            <a:prstGeom prst="rect">
              <a:avLst/>
            </a:prstGeom>
            <a:noFill/>
          </p:spPr>
          <p:txBody>
            <a:bodyPr wrap="none" rtlCol="0">
              <a:spAutoFit/>
            </a:bodyPr>
            <a:lstStyle/>
            <a:p>
              <a:pPr defTabSz="1219020"/>
              <a:r>
                <a:rPr lang="en-US" altLang="zh-CN" sz="2400" b="1" dirty="0">
                  <a:solidFill>
                    <a:prstClr val="white"/>
                  </a:solidFill>
                  <a:latin typeface="+mj-lt"/>
                  <a:ea typeface="方正黑体简体" panose="02010601030101010101" pitchFamily="2" charset="-122"/>
                  <a:cs typeface="+mn-ea"/>
                  <a:sym typeface="+mn-lt"/>
                </a:rPr>
                <a:t>Further Improvements</a:t>
              </a:r>
            </a:p>
          </p:txBody>
        </p:sp>
        <p:sp>
          <p:nvSpPr>
            <p:cNvPr id="28" name="TextBox 11">
              <a:extLst>
                <a:ext uri="{FF2B5EF4-FFF2-40B4-BE49-F238E27FC236}">
                  <a16:creationId xmlns:a16="http://schemas.microsoft.com/office/drawing/2014/main" id="{4A155498-89CB-4BB6-8477-0F05B6669C5B}"/>
                </a:ext>
              </a:extLst>
            </p:cNvPr>
            <p:cNvSpPr txBox="1"/>
            <p:nvPr/>
          </p:nvSpPr>
          <p:spPr>
            <a:xfrm>
              <a:off x="5807876" y="1587385"/>
              <a:ext cx="499175" cy="438581"/>
            </a:xfrm>
            <a:prstGeom prst="rect">
              <a:avLst/>
            </a:prstGeom>
            <a:noFill/>
          </p:spPr>
          <p:txBody>
            <a:bodyPr wrap="none" rtlCol="0">
              <a:spAutoFit/>
            </a:bodyPr>
            <a:lstStyle/>
            <a:p>
              <a:pPr defTabSz="1219020"/>
              <a:r>
                <a:rPr lang="en-US" altLang="zh-CN" sz="3200" dirty="0">
                  <a:solidFill>
                    <a:srgbClr val="686769"/>
                  </a:solidFill>
                  <a:latin typeface="方正黑体简体" panose="02010601030101010101" pitchFamily="2" charset="-122"/>
                  <a:ea typeface="方正黑体简体" panose="02010601030101010101" pitchFamily="2" charset="-122"/>
                  <a:cs typeface="+mn-ea"/>
                  <a:sym typeface="+mn-lt"/>
                </a:rPr>
                <a:t>05</a:t>
              </a:r>
            </a:p>
          </p:txBody>
        </p:sp>
      </p:grpSp>
      <p:grpSp>
        <p:nvGrpSpPr>
          <p:cNvPr id="29" name="组合 28">
            <a:extLst>
              <a:ext uri="{FF2B5EF4-FFF2-40B4-BE49-F238E27FC236}">
                <a16:creationId xmlns:a16="http://schemas.microsoft.com/office/drawing/2014/main" id="{ECC1348C-D5D8-44E9-A48B-160514D5F802}"/>
              </a:ext>
            </a:extLst>
          </p:cNvPr>
          <p:cNvGrpSpPr/>
          <p:nvPr/>
        </p:nvGrpSpPr>
        <p:grpSpPr>
          <a:xfrm>
            <a:off x="7731205" y="4688551"/>
            <a:ext cx="2227661" cy="584775"/>
            <a:chOff x="5807876" y="1587385"/>
            <a:chExt cx="1670746" cy="438581"/>
          </a:xfrm>
        </p:grpSpPr>
        <p:sp>
          <p:nvSpPr>
            <p:cNvPr id="30" name="TextBox 8">
              <a:extLst>
                <a:ext uri="{FF2B5EF4-FFF2-40B4-BE49-F238E27FC236}">
                  <a16:creationId xmlns:a16="http://schemas.microsoft.com/office/drawing/2014/main" id="{6CC80291-D8E9-4563-9D74-DE1A9709D519}"/>
                </a:ext>
              </a:extLst>
            </p:cNvPr>
            <p:cNvSpPr txBox="1"/>
            <p:nvPr/>
          </p:nvSpPr>
          <p:spPr>
            <a:xfrm>
              <a:off x="6287815" y="1635090"/>
              <a:ext cx="1190807" cy="346249"/>
            </a:xfrm>
            <a:prstGeom prst="rect">
              <a:avLst/>
            </a:prstGeom>
            <a:noFill/>
          </p:spPr>
          <p:txBody>
            <a:bodyPr wrap="none" rtlCol="0">
              <a:spAutoFit/>
            </a:bodyPr>
            <a:lstStyle/>
            <a:p>
              <a:pPr defTabSz="1219020"/>
              <a:r>
                <a:rPr lang="en-US" altLang="zh-CN" sz="2400" b="1" dirty="0">
                  <a:solidFill>
                    <a:prstClr val="white"/>
                  </a:solidFill>
                  <a:latin typeface="+mj-lt"/>
                  <a:ea typeface="方正黑体简体" panose="02010601030101010101" pitchFamily="2" charset="-122"/>
                  <a:cs typeface="+mn-ea"/>
                  <a:sym typeface="+mn-lt"/>
                </a:rPr>
                <a:t>References</a:t>
              </a:r>
            </a:p>
          </p:txBody>
        </p:sp>
        <p:sp>
          <p:nvSpPr>
            <p:cNvPr id="32" name="TextBox 11">
              <a:extLst>
                <a:ext uri="{FF2B5EF4-FFF2-40B4-BE49-F238E27FC236}">
                  <a16:creationId xmlns:a16="http://schemas.microsoft.com/office/drawing/2014/main" id="{4565786B-C86A-46FA-836D-5FF9EEBDD5A4}"/>
                </a:ext>
              </a:extLst>
            </p:cNvPr>
            <p:cNvSpPr txBox="1"/>
            <p:nvPr/>
          </p:nvSpPr>
          <p:spPr>
            <a:xfrm>
              <a:off x="5807876" y="1587385"/>
              <a:ext cx="499175" cy="438581"/>
            </a:xfrm>
            <a:prstGeom prst="rect">
              <a:avLst/>
            </a:prstGeom>
            <a:noFill/>
          </p:spPr>
          <p:txBody>
            <a:bodyPr wrap="none" rtlCol="0">
              <a:spAutoFit/>
            </a:bodyPr>
            <a:lstStyle/>
            <a:p>
              <a:pPr defTabSz="1219020"/>
              <a:r>
                <a:rPr lang="en-US" altLang="zh-CN" sz="3200" dirty="0">
                  <a:solidFill>
                    <a:srgbClr val="686769"/>
                  </a:solidFill>
                  <a:latin typeface="方正黑体简体" panose="02010601030101010101" pitchFamily="2" charset="-122"/>
                  <a:ea typeface="方正黑体简体" panose="02010601030101010101" pitchFamily="2" charset="-122"/>
                  <a:cs typeface="+mn-ea"/>
                  <a:sym typeface="+mn-lt"/>
                </a:rPr>
                <a:t>06</a:t>
              </a:r>
            </a:p>
          </p:txBody>
        </p:sp>
      </p:grpSp>
    </p:spTree>
    <p:extLst>
      <p:ext uri="{BB962C8B-B14F-4D97-AF65-F5344CB8AC3E}">
        <p14:creationId xmlns:p14="http://schemas.microsoft.com/office/powerpoint/2010/main" val="240794879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050"/>
                                        </p:tgtEl>
                                        <p:attrNameLst>
                                          <p:attrName>style.visibility</p:attrName>
                                        </p:attrNameLst>
                                      </p:cBhvr>
                                      <p:to>
                                        <p:strVal val="visible"/>
                                      </p:to>
                                    </p:set>
                                    <p:anim calcmode="lin" valueType="num">
                                      <p:cBhvr additive="base">
                                        <p:cTn id="7" dur="500" fill="hold"/>
                                        <p:tgtEl>
                                          <p:spTgt spid="2050"/>
                                        </p:tgtEl>
                                        <p:attrNameLst>
                                          <p:attrName>ppt_x</p:attrName>
                                        </p:attrNameLst>
                                      </p:cBhvr>
                                      <p:tavLst>
                                        <p:tav tm="0">
                                          <p:val>
                                            <p:strVal val="0-#ppt_w/2"/>
                                          </p:val>
                                        </p:tav>
                                        <p:tav tm="100000">
                                          <p:val>
                                            <p:strVal val="#ppt_x"/>
                                          </p:val>
                                        </p:tav>
                                      </p:tavLst>
                                    </p:anim>
                                    <p:anim calcmode="lin" valueType="num">
                                      <p:cBhvr additive="base">
                                        <p:cTn id="8" dur="500" fill="hold"/>
                                        <p:tgtEl>
                                          <p:spTgt spid="205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0-#ppt_w/2"/>
                                          </p:val>
                                        </p:tav>
                                        <p:tav tm="100000">
                                          <p:val>
                                            <p:strVal val="#ppt_x"/>
                                          </p:val>
                                        </p:tav>
                                      </p:tavLst>
                                    </p:anim>
                                    <p:anim calcmode="lin" valueType="num">
                                      <p:cBhvr additive="base">
                                        <p:cTn id="13" dur="500" fill="hold"/>
                                        <p:tgtEl>
                                          <p:spTgt spid="7"/>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2" fill="hold" nodeType="after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additive="base">
                                        <p:cTn id="17" dur="500" fill="hold"/>
                                        <p:tgtEl>
                                          <p:spTgt spid="2"/>
                                        </p:tgtEl>
                                        <p:attrNameLst>
                                          <p:attrName>ppt_x</p:attrName>
                                        </p:attrNameLst>
                                      </p:cBhvr>
                                      <p:tavLst>
                                        <p:tav tm="0">
                                          <p:val>
                                            <p:strVal val="1+#ppt_w/2"/>
                                          </p:val>
                                        </p:tav>
                                        <p:tav tm="100000">
                                          <p:val>
                                            <p:strVal val="#ppt_x"/>
                                          </p:val>
                                        </p:tav>
                                      </p:tavLst>
                                    </p:anim>
                                    <p:anim calcmode="lin" valueType="num">
                                      <p:cBhvr additive="base">
                                        <p:cTn id="18" dur="500" fill="hold"/>
                                        <p:tgtEl>
                                          <p:spTgt spid="2"/>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2" fill="hold" nodeType="afterEffect">
                                  <p:stCondLst>
                                    <p:cond delay="0"/>
                                  </p:stCondLst>
                                  <p:childTnLst>
                                    <p:set>
                                      <p:cBhvr>
                                        <p:cTn id="21" dur="1" fill="hold">
                                          <p:stCondLst>
                                            <p:cond delay="0"/>
                                          </p:stCondLst>
                                        </p:cTn>
                                        <p:tgtEl>
                                          <p:spTgt spid="3"/>
                                        </p:tgtEl>
                                        <p:attrNameLst>
                                          <p:attrName>style.visibility</p:attrName>
                                        </p:attrNameLst>
                                      </p:cBhvr>
                                      <p:to>
                                        <p:strVal val="visible"/>
                                      </p:to>
                                    </p:set>
                                    <p:anim calcmode="lin" valueType="num">
                                      <p:cBhvr additive="base">
                                        <p:cTn id="22" dur="500" fill="hold"/>
                                        <p:tgtEl>
                                          <p:spTgt spid="3"/>
                                        </p:tgtEl>
                                        <p:attrNameLst>
                                          <p:attrName>ppt_x</p:attrName>
                                        </p:attrNameLst>
                                      </p:cBhvr>
                                      <p:tavLst>
                                        <p:tav tm="0">
                                          <p:val>
                                            <p:strVal val="1+#ppt_w/2"/>
                                          </p:val>
                                        </p:tav>
                                        <p:tav tm="100000">
                                          <p:val>
                                            <p:strVal val="#ppt_x"/>
                                          </p:val>
                                        </p:tav>
                                      </p:tavLst>
                                    </p:anim>
                                    <p:anim calcmode="lin" valueType="num">
                                      <p:cBhvr additive="base">
                                        <p:cTn id="23" dur="500" fill="hold"/>
                                        <p:tgtEl>
                                          <p:spTgt spid="3"/>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2" presetClass="entr" presetSubtype="2" fill="hold" nodeType="afterEffect">
                                  <p:stCondLst>
                                    <p:cond delay="0"/>
                                  </p:stCondLst>
                                  <p:childTnLst>
                                    <p:set>
                                      <p:cBhvr>
                                        <p:cTn id="26" dur="1" fill="hold">
                                          <p:stCondLst>
                                            <p:cond delay="0"/>
                                          </p:stCondLst>
                                        </p:cTn>
                                        <p:tgtEl>
                                          <p:spTgt spid="4"/>
                                        </p:tgtEl>
                                        <p:attrNameLst>
                                          <p:attrName>style.visibility</p:attrName>
                                        </p:attrNameLst>
                                      </p:cBhvr>
                                      <p:to>
                                        <p:strVal val="visible"/>
                                      </p:to>
                                    </p:set>
                                    <p:anim calcmode="lin" valueType="num">
                                      <p:cBhvr additive="base">
                                        <p:cTn id="27" dur="500" fill="hold"/>
                                        <p:tgtEl>
                                          <p:spTgt spid="4"/>
                                        </p:tgtEl>
                                        <p:attrNameLst>
                                          <p:attrName>ppt_x</p:attrName>
                                        </p:attrNameLst>
                                      </p:cBhvr>
                                      <p:tavLst>
                                        <p:tav tm="0">
                                          <p:val>
                                            <p:strVal val="1+#ppt_w/2"/>
                                          </p:val>
                                        </p:tav>
                                        <p:tav tm="100000">
                                          <p:val>
                                            <p:strVal val="#ppt_x"/>
                                          </p:val>
                                        </p:tav>
                                      </p:tavLst>
                                    </p:anim>
                                    <p:anim calcmode="lin" valueType="num">
                                      <p:cBhvr additive="base">
                                        <p:cTn id="28" dur="500" fill="hold"/>
                                        <p:tgtEl>
                                          <p:spTgt spid="4"/>
                                        </p:tgtEl>
                                        <p:attrNameLst>
                                          <p:attrName>ppt_y</p:attrName>
                                        </p:attrNameLst>
                                      </p:cBhvr>
                                      <p:tavLst>
                                        <p:tav tm="0">
                                          <p:val>
                                            <p:strVal val="#ppt_y"/>
                                          </p:val>
                                        </p:tav>
                                        <p:tav tm="100000">
                                          <p:val>
                                            <p:strVal val="#ppt_y"/>
                                          </p:val>
                                        </p:tav>
                                      </p:tavLst>
                                    </p:anim>
                                  </p:childTnLst>
                                </p:cTn>
                              </p:par>
                            </p:childTnLst>
                          </p:cTn>
                        </p:par>
                        <p:par>
                          <p:cTn id="29" fill="hold">
                            <p:stCondLst>
                              <p:cond delay="2500"/>
                            </p:stCondLst>
                            <p:childTnLst>
                              <p:par>
                                <p:cTn id="30" presetID="2" presetClass="entr" presetSubtype="2" fill="hold" nodeType="afterEffect">
                                  <p:stCondLst>
                                    <p:cond delay="0"/>
                                  </p:stCondLst>
                                  <p:childTnLst>
                                    <p:set>
                                      <p:cBhvr>
                                        <p:cTn id="31" dur="1" fill="hold">
                                          <p:stCondLst>
                                            <p:cond delay="0"/>
                                          </p:stCondLst>
                                        </p:cTn>
                                        <p:tgtEl>
                                          <p:spTgt spid="5"/>
                                        </p:tgtEl>
                                        <p:attrNameLst>
                                          <p:attrName>style.visibility</p:attrName>
                                        </p:attrNameLst>
                                      </p:cBhvr>
                                      <p:to>
                                        <p:strVal val="visible"/>
                                      </p:to>
                                    </p:set>
                                    <p:anim calcmode="lin" valueType="num">
                                      <p:cBhvr additive="base">
                                        <p:cTn id="32" dur="500" fill="hold"/>
                                        <p:tgtEl>
                                          <p:spTgt spid="5"/>
                                        </p:tgtEl>
                                        <p:attrNameLst>
                                          <p:attrName>ppt_x</p:attrName>
                                        </p:attrNameLst>
                                      </p:cBhvr>
                                      <p:tavLst>
                                        <p:tav tm="0">
                                          <p:val>
                                            <p:strVal val="1+#ppt_w/2"/>
                                          </p:val>
                                        </p:tav>
                                        <p:tav tm="100000">
                                          <p:val>
                                            <p:strVal val="#ppt_x"/>
                                          </p:val>
                                        </p:tav>
                                      </p:tavLst>
                                    </p:anim>
                                    <p:anim calcmode="lin" valueType="num">
                                      <p:cBhvr additive="base">
                                        <p:cTn id="33" dur="500" fill="hold"/>
                                        <p:tgtEl>
                                          <p:spTgt spid="5"/>
                                        </p:tgtEl>
                                        <p:attrNameLst>
                                          <p:attrName>ppt_y</p:attrName>
                                        </p:attrNameLst>
                                      </p:cBhvr>
                                      <p:tavLst>
                                        <p:tav tm="0">
                                          <p:val>
                                            <p:strVal val="#ppt_y"/>
                                          </p:val>
                                        </p:tav>
                                        <p:tav tm="100000">
                                          <p:val>
                                            <p:strVal val="#ppt_y"/>
                                          </p:val>
                                        </p:tav>
                                      </p:tavLst>
                                    </p:anim>
                                  </p:childTnLst>
                                </p:cTn>
                              </p:par>
                            </p:childTnLst>
                          </p:cTn>
                        </p:par>
                        <p:par>
                          <p:cTn id="34" fill="hold">
                            <p:stCondLst>
                              <p:cond delay="3000"/>
                            </p:stCondLst>
                            <p:childTnLst>
                              <p:par>
                                <p:cTn id="35" presetID="2" presetClass="entr" presetSubtype="2" fill="hold" nodeType="afterEffect">
                                  <p:stCondLst>
                                    <p:cond delay="0"/>
                                  </p:stCondLst>
                                  <p:childTnLst>
                                    <p:set>
                                      <p:cBhvr>
                                        <p:cTn id="36" dur="1" fill="hold">
                                          <p:stCondLst>
                                            <p:cond delay="0"/>
                                          </p:stCondLst>
                                        </p:cTn>
                                        <p:tgtEl>
                                          <p:spTgt spid="25"/>
                                        </p:tgtEl>
                                        <p:attrNameLst>
                                          <p:attrName>style.visibility</p:attrName>
                                        </p:attrNameLst>
                                      </p:cBhvr>
                                      <p:to>
                                        <p:strVal val="visible"/>
                                      </p:to>
                                    </p:set>
                                    <p:anim calcmode="lin" valueType="num">
                                      <p:cBhvr additive="base">
                                        <p:cTn id="37" dur="500" fill="hold"/>
                                        <p:tgtEl>
                                          <p:spTgt spid="25"/>
                                        </p:tgtEl>
                                        <p:attrNameLst>
                                          <p:attrName>ppt_x</p:attrName>
                                        </p:attrNameLst>
                                      </p:cBhvr>
                                      <p:tavLst>
                                        <p:tav tm="0">
                                          <p:val>
                                            <p:strVal val="1+#ppt_w/2"/>
                                          </p:val>
                                        </p:tav>
                                        <p:tav tm="100000">
                                          <p:val>
                                            <p:strVal val="#ppt_x"/>
                                          </p:val>
                                        </p:tav>
                                      </p:tavLst>
                                    </p:anim>
                                    <p:anim calcmode="lin" valueType="num">
                                      <p:cBhvr additive="base">
                                        <p:cTn id="38" dur="500" fill="hold"/>
                                        <p:tgtEl>
                                          <p:spTgt spid="25"/>
                                        </p:tgtEl>
                                        <p:attrNameLst>
                                          <p:attrName>ppt_y</p:attrName>
                                        </p:attrNameLst>
                                      </p:cBhvr>
                                      <p:tavLst>
                                        <p:tav tm="0">
                                          <p:val>
                                            <p:strVal val="#ppt_y"/>
                                          </p:val>
                                        </p:tav>
                                        <p:tav tm="100000">
                                          <p:val>
                                            <p:strVal val="#ppt_y"/>
                                          </p:val>
                                        </p:tav>
                                      </p:tavLst>
                                    </p:anim>
                                  </p:childTnLst>
                                </p:cTn>
                              </p:par>
                            </p:childTnLst>
                          </p:cTn>
                        </p:par>
                        <p:par>
                          <p:cTn id="39" fill="hold">
                            <p:stCondLst>
                              <p:cond delay="3500"/>
                            </p:stCondLst>
                            <p:childTnLst>
                              <p:par>
                                <p:cTn id="40" presetID="2" presetClass="entr" presetSubtype="2" fill="hold" nodeType="afterEffect">
                                  <p:stCondLst>
                                    <p:cond delay="0"/>
                                  </p:stCondLst>
                                  <p:childTnLst>
                                    <p:set>
                                      <p:cBhvr>
                                        <p:cTn id="41" dur="1" fill="hold">
                                          <p:stCondLst>
                                            <p:cond delay="0"/>
                                          </p:stCondLst>
                                        </p:cTn>
                                        <p:tgtEl>
                                          <p:spTgt spid="29"/>
                                        </p:tgtEl>
                                        <p:attrNameLst>
                                          <p:attrName>style.visibility</p:attrName>
                                        </p:attrNameLst>
                                      </p:cBhvr>
                                      <p:to>
                                        <p:strVal val="visible"/>
                                      </p:to>
                                    </p:set>
                                    <p:anim calcmode="lin" valueType="num">
                                      <p:cBhvr additive="base">
                                        <p:cTn id="42" dur="500" fill="hold"/>
                                        <p:tgtEl>
                                          <p:spTgt spid="29"/>
                                        </p:tgtEl>
                                        <p:attrNameLst>
                                          <p:attrName>ppt_x</p:attrName>
                                        </p:attrNameLst>
                                      </p:cBhvr>
                                      <p:tavLst>
                                        <p:tav tm="0">
                                          <p:val>
                                            <p:strVal val="1+#ppt_w/2"/>
                                          </p:val>
                                        </p:tav>
                                        <p:tav tm="100000">
                                          <p:val>
                                            <p:strVal val="#ppt_x"/>
                                          </p:val>
                                        </p:tav>
                                      </p:tavLst>
                                    </p:anim>
                                    <p:anim calcmode="lin" valueType="num">
                                      <p:cBhvr additive="base">
                                        <p:cTn id="43" dur="500" fill="hold"/>
                                        <p:tgtEl>
                                          <p:spTgt spid="2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AB57C0F8-B204-4584-AB17-3A4B9892388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492653" y="536291"/>
            <a:ext cx="60959" cy="286504"/>
          </a:xfrm>
          <a:prstGeom prst="rect">
            <a:avLst/>
          </a:prstGeom>
        </p:spPr>
      </p:pic>
      <p:sp>
        <p:nvSpPr>
          <p:cNvPr id="18" name="TextBox 7">
            <a:extLst>
              <a:ext uri="{FF2B5EF4-FFF2-40B4-BE49-F238E27FC236}">
                <a16:creationId xmlns:a16="http://schemas.microsoft.com/office/drawing/2014/main" id="{8DE6CD62-A5CF-42EF-B6BB-0447C20B7252}"/>
              </a:ext>
            </a:extLst>
          </p:cNvPr>
          <p:cNvSpPr txBox="1"/>
          <p:nvPr/>
        </p:nvSpPr>
        <p:spPr>
          <a:xfrm>
            <a:off x="745633" y="1145332"/>
            <a:ext cx="6931065" cy="523220"/>
          </a:xfrm>
          <a:prstGeom prst="rect">
            <a:avLst/>
          </a:prstGeom>
          <a:noFill/>
        </p:spPr>
        <p:txBody>
          <a:bodyPr wrap="none" rtlCol="0">
            <a:spAutoFit/>
          </a:bodyPr>
          <a:lstStyle/>
          <a:p>
            <a:pPr defTabSz="1219020"/>
            <a:r>
              <a:rPr lang="en-US" altLang="zh-CN" sz="2800" b="1" dirty="0">
                <a:solidFill>
                  <a:srgbClr val="4F4D50"/>
                </a:solidFill>
                <a:latin typeface="方正黑体简体" panose="02010601030101010101" pitchFamily="2" charset="-122"/>
                <a:ea typeface="方正黑体简体" panose="02010601030101010101" pitchFamily="2" charset="-122"/>
                <a:cs typeface="+mn-ea"/>
                <a:sym typeface="+mn-lt"/>
              </a:rPr>
              <a:t>Lasso Regression</a:t>
            </a:r>
            <a:r>
              <a:rPr lang="zh-CN" altLang="en-US" sz="2800" b="1" dirty="0">
                <a:solidFill>
                  <a:srgbClr val="4F4D50"/>
                </a:solidFill>
                <a:latin typeface="方正黑体简体" panose="02010601030101010101" pitchFamily="2" charset="-122"/>
                <a:ea typeface="方正黑体简体" panose="02010601030101010101" pitchFamily="2" charset="-122"/>
                <a:cs typeface="+mn-ea"/>
                <a:sym typeface="+mn-lt"/>
              </a:rPr>
              <a:t> </a:t>
            </a:r>
            <a:r>
              <a:rPr lang="en-US" altLang="zh-CN" sz="2800" b="1" dirty="0">
                <a:solidFill>
                  <a:srgbClr val="4F4D50"/>
                </a:solidFill>
                <a:latin typeface="方正黑体简体" panose="02010601030101010101" pitchFamily="2" charset="-122"/>
                <a:ea typeface="方正黑体简体" panose="02010601030101010101" pitchFamily="2" charset="-122"/>
                <a:cs typeface="+mn-ea"/>
                <a:sym typeface="+mn-lt"/>
              </a:rPr>
              <a:t>&amp;</a:t>
            </a:r>
            <a:r>
              <a:rPr lang="zh-CN" altLang="en-US" sz="2800" b="1" dirty="0">
                <a:solidFill>
                  <a:srgbClr val="4F4D50"/>
                </a:solidFill>
                <a:latin typeface="方正黑体简体" panose="02010601030101010101" pitchFamily="2" charset="-122"/>
                <a:ea typeface="方正黑体简体" panose="02010601030101010101" pitchFamily="2" charset="-122"/>
                <a:cs typeface="+mn-ea"/>
                <a:sym typeface="+mn-lt"/>
              </a:rPr>
              <a:t> </a:t>
            </a:r>
            <a:r>
              <a:rPr lang="en-US" altLang="zh-CN" sz="2800" b="1" dirty="0">
                <a:solidFill>
                  <a:srgbClr val="4F4D50"/>
                </a:solidFill>
                <a:latin typeface="方正黑体简体" panose="02010601030101010101" pitchFamily="2" charset="-122"/>
                <a:ea typeface="方正黑体简体" panose="02010601030101010101" pitchFamily="2" charset="-122"/>
                <a:cs typeface="+mn-ea"/>
                <a:sym typeface="+mn-lt"/>
              </a:rPr>
              <a:t>Ridge</a:t>
            </a:r>
            <a:r>
              <a:rPr lang="zh-CN" altLang="en-US" sz="2800" b="1" dirty="0">
                <a:solidFill>
                  <a:srgbClr val="4F4D50"/>
                </a:solidFill>
                <a:latin typeface="方正黑体简体" panose="02010601030101010101" pitchFamily="2" charset="-122"/>
                <a:ea typeface="方正黑体简体" panose="02010601030101010101" pitchFamily="2" charset="-122"/>
                <a:cs typeface="+mn-ea"/>
                <a:sym typeface="+mn-lt"/>
              </a:rPr>
              <a:t> </a:t>
            </a:r>
            <a:r>
              <a:rPr lang="en-US" altLang="zh-CN" sz="2800" b="1" dirty="0">
                <a:solidFill>
                  <a:srgbClr val="4F4D50"/>
                </a:solidFill>
                <a:latin typeface="方正黑体简体" panose="02010601030101010101" pitchFamily="2" charset="-122"/>
                <a:ea typeface="方正黑体简体" panose="02010601030101010101" pitchFamily="2" charset="-122"/>
                <a:cs typeface="+mn-ea"/>
                <a:sym typeface="+mn-lt"/>
              </a:rPr>
              <a:t>Regression</a:t>
            </a:r>
          </a:p>
        </p:txBody>
      </p:sp>
      <p:sp>
        <p:nvSpPr>
          <p:cNvPr id="5" name="矩形 4"/>
          <p:cNvSpPr/>
          <p:nvPr/>
        </p:nvSpPr>
        <p:spPr>
          <a:xfrm>
            <a:off x="553612" y="1310932"/>
            <a:ext cx="192021" cy="192021"/>
          </a:xfrm>
          <a:prstGeom prst="rect">
            <a:avLst/>
          </a:prstGeom>
          <a:solidFill>
            <a:srgbClr val="4F4D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020"/>
            <a:endParaRPr lang="zh-CN" altLang="en-US" sz="2400">
              <a:solidFill>
                <a:prstClr val="white"/>
              </a:solidFill>
            </a:endParaRPr>
          </a:p>
        </p:txBody>
      </p:sp>
      <p:sp>
        <p:nvSpPr>
          <p:cNvPr id="9" name="TextBox 6">
            <a:extLst>
              <a:ext uri="{FF2B5EF4-FFF2-40B4-BE49-F238E27FC236}">
                <a16:creationId xmlns:a16="http://schemas.microsoft.com/office/drawing/2014/main" id="{600E22FB-57CF-AC4D-8891-448E85C72745}"/>
              </a:ext>
            </a:extLst>
          </p:cNvPr>
          <p:cNvSpPr txBox="1"/>
          <p:nvPr/>
        </p:nvSpPr>
        <p:spPr>
          <a:xfrm>
            <a:off x="568360" y="448710"/>
            <a:ext cx="3332964" cy="461665"/>
          </a:xfrm>
          <a:prstGeom prst="rect">
            <a:avLst/>
          </a:prstGeom>
          <a:noFill/>
        </p:spPr>
        <p:txBody>
          <a:bodyPr wrap="none" rtlCol="0">
            <a:spAutoFit/>
          </a:bodyPr>
          <a:lstStyle/>
          <a:p>
            <a:pPr defTabSz="1219020"/>
            <a:r>
              <a:rPr lang="en-US" altLang="zh-CN" sz="2400" dirty="0">
                <a:solidFill>
                  <a:schemeClr val="accent6">
                    <a:lumMod val="60000"/>
                    <a:lumOff val="40000"/>
                  </a:schemeClr>
                </a:solidFill>
                <a:latin typeface="方正黑体简体" panose="02010601030101010101" pitchFamily="2" charset="-122"/>
                <a:ea typeface="方正黑体简体" panose="02010601030101010101" pitchFamily="2" charset="-122"/>
                <a:cs typeface="+mn-ea"/>
                <a:sym typeface="+mn-lt"/>
              </a:rPr>
              <a:t>CHAPTER 3.2-Models</a:t>
            </a:r>
            <a:endParaRPr lang="zh-CN" altLang="en-US" sz="2400" dirty="0">
              <a:solidFill>
                <a:schemeClr val="accent6">
                  <a:lumMod val="60000"/>
                  <a:lumOff val="40000"/>
                </a:schemeClr>
              </a:solidFill>
              <a:latin typeface="方正黑体简体" panose="02010601030101010101" pitchFamily="2" charset="-122"/>
              <a:ea typeface="方正黑体简体" panose="02010601030101010101" pitchFamily="2" charset="-122"/>
              <a:cs typeface="+mn-ea"/>
              <a:sym typeface="+mn-lt"/>
            </a:endParaRPr>
          </a:p>
        </p:txBody>
      </p:sp>
      <p:pic>
        <p:nvPicPr>
          <p:cNvPr id="4" name="图片 3">
            <a:extLst>
              <a:ext uri="{FF2B5EF4-FFF2-40B4-BE49-F238E27FC236}">
                <a16:creationId xmlns:a16="http://schemas.microsoft.com/office/drawing/2014/main" id="{DF7D7E23-273F-5340-87C2-172CC5A0790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5633" y="1834152"/>
            <a:ext cx="4998607" cy="5012950"/>
          </a:xfrm>
          <a:prstGeom prst="rect">
            <a:avLst/>
          </a:prstGeom>
        </p:spPr>
      </p:pic>
      <p:sp>
        <p:nvSpPr>
          <p:cNvPr id="6" name="文本框 5">
            <a:extLst>
              <a:ext uri="{FF2B5EF4-FFF2-40B4-BE49-F238E27FC236}">
                <a16:creationId xmlns:a16="http://schemas.microsoft.com/office/drawing/2014/main" id="{6E7F13E4-38C8-D44E-A76F-6EC78A58FE65}"/>
              </a:ext>
            </a:extLst>
          </p:cNvPr>
          <p:cNvSpPr txBox="1"/>
          <p:nvPr/>
        </p:nvSpPr>
        <p:spPr>
          <a:xfrm>
            <a:off x="6096000" y="1927016"/>
            <a:ext cx="5857461" cy="3477875"/>
          </a:xfrm>
          <a:prstGeom prst="rect">
            <a:avLst/>
          </a:prstGeom>
          <a:noFill/>
        </p:spPr>
        <p:txBody>
          <a:bodyPr wrap="square" rtlCol="0">
            <a:spAutoFit/>
          </a:bodyPr>
          <a:lstStyle/>
          <a:p>
            <a:r>
              <a:rPr kumimoji="1" lang="en-US" altLang="zh-CN" sz="2000" dirty="0"/>
              <a:t>In Lasso regression, regularization is added on the basis of general linear regression, which can ensure the optimal fitting error and make the parameters as "simple" as possible. Because of that, the model have strong generalization ability. Ridge regression is also the simple techniques to reduce model complexity and prevent over-fitting. Ridge and lasso have many similarities; the main difference is their penalty function.</a:t>
            </a:r>
          </a:p>
          <a:p>
            <a:r>
              <a:rPr kumimoji="1" lang="en-US" altLang="zh-CN" sz="2000" dirty="0"/>
              <a:t>Lasso uses L1 regularization and Ridge has L2 regularization and L2 penalty equal.</a:t>
            </a:r>
          </a:p>
        </p:txBody>
      </p:sp>
    </p:spTree>
    <p:extLst>
      <p:ext uri="{BB962C8B-B14F-4D97-AF65-F5344CB8AC3E}">
        <p14:creationId xmlns:p14="http://schemas.microsoft.com/office/powerpoint/2010/main" val="994637463"/>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300" fill="hold"/>
                                        <p:tgtEl>
                                          <p:spTgt spid="2"/>
                                        </p:tgtEl>
                                        <p:attrNameLst>
                                          <p:attrName>ppt_x</p:attrName>
                                        </p:attrNameLst>
                                      </p:cBhvr>
                                      <p:tavLst>
                                        <p:tav tm="0">
                                          <p:val>
                                            <p:strVal val="0-#ppt_w/2"/>
                                          </p:val>
                                        </p:tav>
                                        <p:tav tm="100000">
                                          <p:val>
                                            <p:strVal val="#ppt_x"/>
                                          </p:val>
                                        </p:tav>
                                      </p:tavLst>
                                    </p:anim>
                                    <p:anim calcmode="lin" valueType="num">
                                      <p:cBhvr additive="base">
                                        <p:cTn id="8" dur="3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30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300" fill="hold"/>
                                        <p:tgtEl>
                                          <p:spTgt spid="9"/>
                                        </p:tgtEl>
                                        <p:attrNameLst>
                                          <p:attrName>ppt_x</p:attrName>
                                        </p:attrNameLst>
                                      </p:cBhvr>
                                      <p:tavLst>
                                        <p:tav tm="0">
                                          <p:val>
                                            <p:strVal val="0-#ppt_w/2"/>
                                          </p:val>
                                        </p:tav>
                                        <p:tav tm="100000">
                                          <p:val>
                                            <p:strVal val="#ppt_x"/>
                                          </p:val>
                                        </p:tav>
                                      </p:tavLst>
                                    </p:anim>
                                    <p:anim calcmode="lin" valueType="num">
                                      <p:cBhvr additive="base">
                                        <p:cTn id="12" dur="3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AB57C0F8-B204-4584-AB17-3A4B9892388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492653" y="536291"/>
            <a:ext cx="60959" cy="286504"/>
          </a:xfrm>
          <a:prstGeom prst="rect">
            <a:avLst/>
          </a:prstGeom>
        </p:spPr>
      </p:pic>
      <p:sp>
        <p:nvSpPr>
          <p:cNvPr id="18" name="TextBox 7">
            <a:extLst>
              <a:ext uri="{FF2B5EF4-FFF2-40B4-BE49-F238E27FC236}">
                <a16:creationId xmlns:a16="http://schemas.microsoft.com/office/drawing/2014/main" id="{8DE6CD62-A5CF-42EF-B6BB-0447C20B7252}"/>
              </a:ext>
            </a:extLst>
          </p:cNvPr>
          <p:cNvSpPr txBox="1"/>
          <p:nvPr/>
        </p:nvSpPr>
        <p:spPr>
          <a:xfrm>
            <a:off x="1062745" y="1111322"/>
            <a:ext cx="3069751" cy="523220"/>
          </a:xfrm>
          <a:prstGeom prst="rect">
            <a:avLst/>
          </a:prstGeom>
          <a:noFill/>
        </p:spPr>
        <p:txBody>
          <a:bodyPr wrap="none" rtlCol="0">
            <a:spAutoFit/>
          </a:bodyPr>
          <a:lstStyle/>
          <a:p>
            <a:pPr defTabSz="1219020"/>
            <a:r>
              <a:rPr lang="en-US" altLang="zh-CN" sz="2800" b="1" dirty="0">
                <a:solidFill>
                  <a:srgbClr val="4F4D50"/>
                </a:solidFill>
                <a:latin typeface="方正黑体简体" panose="02010601030101010101" pitchFamily="2" charset="-122"/>
                <a:ea typeface="方正黑体简体" panose="02010601030101010101" pitchFamily="2" charset="-122"/>
                <a:cs typeface="+mn-ea"/>
                <a:sym typeface="+mn-lt"/>
              </a:rPr>
              <a:t>MLP Regression</a:t>
            </a:r>
          </a:p>
        </p:txBody>
      </p:sp>
      <p:sp>
        <p:nvSpPr>
          <p:cNvPr id="5" name="矩形 4"/>
          <p:cNvSpPr/>
          <p:nvPr/>
        </p:nvSpPr>
        <p:spPr>
          <a:xfrm>
            <a:off x="553612" y="1276922"/>
            <a:ext cx="192021" cy="192021"/>
          </a:xfrm>
          <a:prstGeom prst="rect">
            <a:avLst/>
          </a:prstGeom>
          <a:solidFill>
            <a:srgbClr val="4F4D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020"/>
            <a:endParaRPr lang="zh-CN" altLang="en-US" sz="2400">
              <a:solidFill>
                <a:prstClr val="white"/>
              </a:solidFill>
            </a:endParaRPr>
          </a:p>
        </p:txBody>
      </p:sp>
      <p:sp>
        <p:nvSpPr>
          <p:cNvPr id="9" name="TextBox 6">
            <a:extLst>
              <a:ext uri="{FF2B5EF4-FFF2-40B4-BE49-F238E27FC236}">
                <a16:creationId xmlns:a16="http://schemas.microsoft.com/office/drawing/2014/main" id="{600E22FB-57CF-AC4D-8891-448E85C72745}"/>
              </a:ext>
            </a:extLst>
          </p:cNvPr>
          <p:cNvSpPr txBox="1"/>
          <p:nvPr/>
        </p:nvSpPr>
        <p:spPr>
          <a:xfrm>
            <a:off x="553612" y="448710"/>
            <a:ext cx="3332964" cy="461665"/>
          </a:xfrm>
          <a:prstGeom prst="rect">
            <a:avLst/>
          </a:prstGeom>
          <a:noFill/>
        </p:spPr>
        <p:txBody>
          <a:bodyPr wrap="none" rtlCol="0">
            <a:spAutoFit/>
          </a:bodyPr>
          <a:lstStyle/>
          <a:p>
            <a:pPr defTabSz="1219020"/>
            <a:r>
              <a:rPr lang="en-US" altLang="zh-CN" sz="2400" dirty="0">
                <a:solidFill>
                  <a:schemeClr val="accent6">
                    <a:lumMod val="60000"/>
                    <a:lumOff val="40000"/>
                  </a:schemeClr>
                </a:solidFill>
                <a:latin typeface="方正黑体简体" panose="02010601030101010101" pitchFamily="2" charset="-122"/>
                <a:ea typeface="方正黑体简体" panose="02010601030101010101" pitchFamily="2" charset="-122"/>
                <a:cs typeface="+mn-ea"/>
                <a:sym typeface="+mn-lt"/>
              </a:rPr>
              <a:t>CHAPTER 3.2-Models</a:t>
            </a:r>
            <a:endParaRPr lang="zh-CN" altLang="en-US" sz="2400" dirty="0">
              <a:solidFill>
                <a:schemeClr val="accent6">
                  <a:lumMod val="60000"/>
                  <a:lumOff val="40000"/>
                </a:schemeClr>
              </a:solidFill>
              <a:latin typeface="方正黑体简体" panose="02010601030101010101" pitchFamily="2" charset="-122"/>
              <a:ea typeface="方正黑体简体" panose="02010601030101010101" pitchFamily="2" charset="-122"/>
              <a:cs typeface="+mn-ea"/>
              <a:sym typeface="+mn-lt"/>
            </a:endParaRPr>
          </a:p>
        </p:txBody>
      </p:sp>
      <p:sp>
        <p:nvSpPr>
          <p:cNvPr id="12" name="文本框 11">
            <a:extLst>
              <a:ext uri="{FF2B5EF4-FFF2-40B4-BE49-F238E27FC236}">
                <a16:creationId xmlns:a16="http://schemas.microsoft.com/office/drawing/2014/main" id="{3656BB79-52FF-F542-B5D4-0FBCF7164D1E}"/>
              </a:ext>
            </a:extLst>
          </p:cNvPr>
          <p:cNvSpPr txBox="1"/>
          <p:nvPr/>
        </p:nvSpPr>
        <p:spPr>
          <a:xfrm>
            <a:off x="6243484" y="3152888"/>
            <a:ext cx="5635066" cy="830997"/>
          </a:xfrm>
          <a:prstGeom prst="rect">
            <a:avLst/>
          </a:prstGeom>
          <a:noFill/>
        </p:spPr>
        <p:txBody>
          <a:bodyPr wrap="square" rtlCol="0">
            <a:spAutoFit/>
          </a:bodyPr>
          <a:lstStyle/>
          <a:p>
            <a:r>
              <a:rPr lang="en-US" altLang="zh-CN" sz="2400" dirty="0"/>
              <a:t>Multilayer Perceptron</a:t>
            </a:r>
            <a:r>
              <a:rPr kumimoji="1" lang="en-US" altLang="zh-CN" sz="2400" dirty="0"/>
              <a:t> can approximate very nonlinear functions.</a:t>
            </a:r>
            <a:endParaRPr kumimoji="1" lang="zh-CN" altLang="en-US" sz="2400" dirty="0"/>
          </a:p>
        </p:txBody>
      </p:sp>
      <p:sp>
        <p:nvSpPr>
          <p:cNvPr id="14" name="文本框 13">
            <a:extLst>
              <a:ext uri="{FF2B5EF4-FFF2-40B4-BE49-F238E27FC236}">
                <a16:creationId xmlns:a16="http://schemas.microsoft.com/office/drawing/2014/main" id="{346B47D8-CAA2-4AF7-9F45-05464ABB44F6}"/>
              </a:ext>
            </a:extLst>
          </p:cNvPr>
          <p:cNvSpPr txBox="1"/>
          <p:nvPr/>
        </p:nvSpPr>
        <p:spPr>
          <a:xfrm>
            <a:off x="460934" y="2691222"/>
            <a:ext cx="5635066" cy="3477875"/>
          </a:xfrm>
          <a:prstGeom prst="rect">
            <a:avLst/>
          </a:prstGeom>
          <a:noFill/>
        </p:spPr>
        <p:txBody>
          <a:bodyPr wrap="square" rtlCol="0">
            <a:spAutoFit/>
          </a:bodyPr>
          <a:lstStyle/>
          <a:p>
            <a:r>
              <a:rPr lang="en-US" altLang="zh-CN" sz="2000" dirty="0"/>
              <a:t>MLP (Multilayer Perceptron) is also known as ANN (Artificial Neural Network). With an input and output layer and a hidden layer, the simplest MLP contains only one hidden layer.</a:t>
            </a:r>
          </a:p>
          <a:p>
            <a:endParaRPr lang="en-US" altLang="zh-CN" sz="2000" dirty="0"/>
          </a:p>
          <a:p>
            <a:r>
              <a:rPr lang="en-US" altLang="zh-CN" sz="2000" dirty="0"/>
              <a:t>The layers of the perceptron are fully connected to each other (which means that any neuron in the upper layer is connected to any neuron in the lower layer). The bottom layer of the perceptron is the input layer, the middle layer is the hidden layer, and the last layer is the output layer.</a:t>
            </a:r>
          </a:p>
        </p:txBody>
      </p:sp>
      <p:sp>
        <p:nvSpPr>
          <p:cNvPr id="17" name="TextBox 7">
            <a:extLst>
              <a:ext uri="{FF2B5EF4-FFF2-40B4-BE49-F238E27FC236}">
                <a16:creationId xmlns:a16="http://schemas.microsoft.com/office/drawing/2014/main" id="{944514A7-59C5-438A-A088-1AA4AF258BF2}"/>
              </a:ext>
            </a:extLst>
          </p:cNvPr>
          <p:cNvSpPr txBox="1"/>
          <p:nvPr/>
        </p:nvSpPr>
        <p:spPr>
          <a:xfrm>
            <a:off x="460934" y="1879475"/>
            <a:ext cx="3209550" cy="461665"/>
          </a:xfrm>
          <a:prstGeom prst="rect">
            <a:avLst/>
          </a:prstGeom>
          <a:noFill/>
        </p:spPr>
        <p:txBody>
          <a:bodyPr wrap="square" rtlCol="0">
            <a:spAutoFit/>
          </a:bodyPr>
          <a:lstStyle/>
          <a:p>
            <a:pPr defTabSz="1219020"/>
            <a:r>
              <a:rPr lang="en-US" altLang="zh-CN" sz="2400" dirty="0">
                <a:solidFill>
                  <a:srgbClr val="4F4D50"/>
                </a:solidFill>
                <a:latin typeface="方正黑体简体" panose="02010601030101010101" pitchFamily="2" charset="-122"/>
                <a:ea typeface="方正黑体简体" panose="02010601030101010101" pitchFamily="2" charset="-122"/>
                <a:cs typeface="+mn-ea"/>
                <a:sym typeface="+mn-lt"/>
              </a:rPr>
              <a:t>What is MLP?</a:t>
            </a:r>
          </a:p>
        </p:txBody>
      </p:sp>
      <p:sp>
        <p:nvSpPr>
          <p:cNvPr id="19" name="TextBox 7">
            <a:extLst>
              <a:ext uri="{FF2B5EF4-FFF2-40B4-BE49-F238E27FC236}">
                <a16:creationId xmlns:a16="http://schemas.microsoft.com/office/drawing/2014/main" id="{3331BF8A-DAAA-40D1-94B5-859906715354}"/>
              </a:ext>
            </a:extLst>
          </p:cNvPr>
          <p:cNvSpPr txBox="1"/>
          <p:nvPr/>
        </p:nvSpPr>
        <p:spPr>
          <a:xfrm>
            <a:off x="6243484" y="2691222"/>
            <a:ext cx="3962400" cy="461665"/>
          </a:xfrm>
          <a:prstGeom prst="rect">
            <a:avLst/>
          </a:prstGeom>
          <a:noFill/>
        </p:spPr>
        <p:txBody>
          <a:bodyPr wrap="square" rtlCol="0">
            <a:spAutoFit/>
          </a:bodyPr>
          <a:lstStyle/>
          <a:p>
            <a:pPr defTabSz="1219020"/>
            <a:r>
              <a:rPr lang="en-US" altLang="zh-CN" sz="2400" dirty="0">
                <a:solidFill>
                  <a:srgbClr val="4F4D50"/>
                </a:solidFill>
                <a:latin typeface="方正黑体简体" panose="02010601030101010101" pitchFamily="2" charset="-122"/>
                <a:ea typeface="方正黑体简体" panose="02010601030101010101" pitchFamily="2" charset="-122"/>
                <a:cs typeface="+mn-ea"/>
                <a:sym typeface="+mn-lt"/>
              </a:rPr>
              <a:t>What is the advantage ?</a:t>
            </a:r>
          </a:p>
        </p:txBody>
      </p:sp>
    </p:spTree>
    <p:extLst>
      <p:ext uri="{BB962C8B-B14F-4D97-AF65-F5344CB8AC3E}">
        <p14:creationId xmlns:p14="http://schemas.microsoft.com/office/powerpoint/2010/main" val="2708500566"/>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300" fill="hold"/>
                                        <p:tgtEl>
                                          <p:spTgt spid="2"/>
                                        </p:tgtEl>
                                        <p:attrNameLst>
                                          <p:attrName>ppt_x</p:attrName>
                                        </p:attrNameLst>
                                      </p:cBhvr>
                                      <p:tavLst>
                                        <p:tav tm="0">
                                          <p:val>
                                            <p:strVal val="0-#ppt_w/2"/>
                                          </p:val>
                                        </p:tav>
                                        <p:tav tm="100000">
                                          <p:val>
                                            <p:strVal val="#ppt_x"/>
                                          </p:val>
                                        </p:tav>
                                      </p:tavLst>
                                    </p:anim>
                                    <p:anim calcmode="lin" valueType="num">
                                      <p:cBhvr additive="base">
                                        <p:cTn id="8" dur="3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30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300" fill="hold"/>
                                        <p:tgtEl>
                                          <p:spTgt spid="9"/>
                                        </p:tgtEl>
                                        <p:attrNameLst>
                                          <p:attrName>ppt_x</p:attrName>
                                        </p:attrNameLst>
                                      </p:cBhvr>
                                      <p:tavLst>
                                        <p:tav tm="0">
                                          <p:val>
                                            <p:strVal val="0-#ppt_w/2"/>
                                          </p:val>
                                        </p:tav>
                                        <p:tav tm="100000">
                                          <p:val>
                                            <p:strVal val="#ppt_x"/>
                                          </p:val>
                                        </p:tav>
                                      </p:tavLst>
                                    </p:anim>
                                    <p:anim calcmode="lin" valueType="num">
                                      <p:cBhvr additive="base">
                                        <p:cTn id="12" dur="3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AB57C0F8-B204-4584-AB17-3A4B9892388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492653" y="536291"/>
            <a:ext cx="60959" cy="286504"/>
          </a:xfrm>
          <a:prstGeom prst="rect">
            <a:avLst/>
          </a:prstGeom>
        </p:spPr>
      </p:pic>
      <p:sp>
        <p:nvSpPr>
          <p:cNvPr id="18" name="TextBox 7">
            <a:extLst>
              <a:ext uri="{FF2B5EF4-FFF2-40B4-BE49-F238E27FC236}">
                <a16:creationId xmlns:a16="http://schemas.microsoft.com/office/drawing/2014/main" id="{8DE6CD62-A5CF-42EF-B6BB-0447C20B7252}"/>
              </a:ext>
            </a:extLst>
          </p:cNvPr>
          <p:cNvSpPr txBox="1"/>
          <p:nvPr/>
        </p:nvSpPr>
        <p:spPr>
          <a:xfrm>
            <a:off x="1077493" y="1085153"/>
            <a:ext cx="5721118" cy="523220"/>
          </a:xfrm>
          <a:prstGeom prst="rect">
            <a:avLst/>
          </a:prstGeom>
          <a:noFill/>
        </p:spPr>
        <p:txBody>
          <a:bodyPr wrap="none" rtlCol="0">
            <a:spAutoFit/>
          </a:bodyPr>
          <a:lstStyle/>
          <a:p>
            <a:pPr defTabSz="1219020"/>
            <a:r>
              <a:rPr lang="en-US" altLang="zh-CN" sz="2800" b="1" dirty="0">
                <a:solidFill>
                  <a:srgbClr val="4F4D50"/>
                </a:solidFill>
                <a:latin typeface="方正黑体简体" panose="02010601030101010101" pitchFamily="2" charset="-122"/>
                <a:ea typeface="方正黑体简体" panose="02010601030101010101" pitchFamily="2" charset="-122"/>
                <a:cs typeface="+mn-ea"/>
                <a:sym typeface="+mn-lt"/>
              </a:rPr>
              <a:t>Gradient Boosting Regression</a:t>
            </a:r>
          </a:p>
        </p:txBody>
      </p:sp>
      <p:sp>
        <p:nvSpPr>
          <p:cNvPr id="5" name="矩形 4"/>
          <p:cNvSpPr/>
          <p:nvPr/>
        </p:nvSpPr>
        <p:spPr>
          <a:xfrm>
            <a:off x="568360" y="1250753"/>
            <a:ext cx="192021" cy="192021"/>
          </a:xfrm>
          <a:prstGeom prst="rect">
            <a:avLst/>
          </a:prstGeom>
          <a:solidFill>
            <a:srgbClr val="4F4D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020"/>
            <a:endParaRPr lang="zh-CN" altLang="en-US" sz="2400">
              <a:solidFill>
                <a:prstClr val="white"/>
              </a:solidFill>
            </a:endParaRPr>
          </a:p>
        </p:txBody>
      </p:sp>
      <p:sp>
        <p:nvSpPr>
          <p:cNvPr id="9" name="TextBox 6">
            <a:extLst>
              <a:ext uri="{FF2B5EF4-FFF2-40B4-BE49-F238E27FC236}">
                <a16:creationId xmlns:a16="http://schemas.microsoft.com/office/drawing/2014/main" id="{600E22FB-57CF-AC4D-8891-448E85C72745}"/>
              </a:ext>
            </a:extLst>
          </p:cNvPr>
          <p:cNvSpPr txBox="1"/>
          <p:nvPr/>
        </p:nvSpPr>
        <p:spPr>
          <a:xfrm>
            <a:off x="568360" y="466786"/>
            <a:ext cx="3332964" cy="461665"/>
          </a:xfrm>
          <a:prstGeom prst="rect">
            <a:avLst/>
          </a:prstGeom>
          <a:noFill/>
        </p:spPr>
        <p:txBody>
          <a:bodyPr wrap="none" rtlCol="0">
            <a:spAutoFit/>
          </a:bodyPr>
          <a:lstStyle/>
          <a:p>
            <a:pPr defTabSz="1219020"/>
            <a:r>
              <a:rPr lang="en-US" altLang="zh-CN" sz="2400" dirty="0">
                <a:solidFill>
                  <a:schemeClr val="accent6">
                    <a:lumMod val="60000"/>
                    <a:lumOff val="40000"/>
                  </a:schemeClr>
                </a:solidFill>
                <a:latin typeface="方正黑体简体" panose="02010601030101010101" pitchFamily="2" charset="-122"/>
                <a:ea typeface="方正黑体简体" panose="02010601030101010101" pitchFamily="2" charset="-122"/>
                <a:cs typeface="+mn-ea"/>
                <a:sym typeface="+mn-lt"/>
              </a:rPr>
              <a:t>CHAPTER 3.2-Models</a:t>
            </a:r>
            <a:endParaRPr lang="zh-CN" altLang="en-US" sz="2400" dirty="0">
              <a:solidFill>
                <a:schemeClr val="accent6">
                  <a:lumMod val="60000"/>
                  <a:lumOff val="40000"/>
                </a:schemeClr>
              </a:solidFill>
              <a:latin typeface="方正黑体简体" panose="02010601030101010101" pitchFamily="2" charset="-122"/>
              <a:ea typeface="方正黑体简体" panose="02010601030101010101" pitchFamily="2" charset="-122"/>
              <a:cs typeface="+mn-ea"/>
              <a:sym typeface="+mn-lt"/>
            </a:endParaRPr>
          </a:p>
        </p:txBody>
      </p:sp>
      <p:sp>
        <p:nvSpPr>
          <p:cNvPr id="12" name="文本框 11">
            <a:extLst>
              <a:ext uri="{FF2B5EF4-FFF2-40B4-BE49-F238E27FC236}">
                <a16:creationId xmlns:a16="http://schemas.microsoft.com/office/drawing/2014/main" id="{3656BB79-52FF-F542-B5D4-0FBCF7164D1E}"/>
              </a:ext>
            </a:extLst>
          </p:cNvPr>
          <p:cNvSpPr txBox="1"/>
          <p:nvPr/>
        </p:nvSpPr>
        <p:spPr>
          <a:xfrm>
            <a:off x="6096000" y="2511792"/>
            <a:ext cx="5635066" cy="2677656"/>
          </a:xfrm>
          <a:prstGeom prst="rect">
            <a:avLst/>
          </a:prstGeom>
          <a:noFill/>
        </p:spPr>
        <p:txBody>
          <a:bodyPr wrap="square" rtlCol="0">
            <a:spAutoFit/>
          </a:bodyPr>
          <a:lstStyle/>
          <a:p>
            <a:r>
              <a:rPr lang="en-US" altLang="zh-CN" sz="2400" dirty="0"/>
              <a:t>Flexible processing of various types of data, including continuous values and discrete values.</a:t>
            </a:r>
          </a:p>
          <a:p>
            <a:r>
              <a:rPr lang="en-US" altLang="zh-CN" sz="2400" dirty="0"/>
              <a:t>In the case of relatively little parameter adjustment time, the predicted preparation rate can also be relatively high. This is relative to SVM.</a:t>
            </a:r>
            <a:endParaRPr kumimoji="1" lang="zh-CN" altLang="en-US" sz="2400" dirty="0"/>
          </a:p>
        </p:txBody>
      </p:sp>
      <p:sp>
        <p:nvSpPr>
          <p:cNvPr id="14" name="文本框 13">
            <a:extLst>
              <a:ext uri="{FF2B5EF4-FFF2-40B4-BE49-F238E27FC236}">
                <a16:creationId xmlns:a16="http://schemas.microsoft.com/office/drawing/2014/main" id="{346B47D8-CAA2-4AF7-9F45-05464ABB44F6}"/>
              </a:ext>
            </a:extLst>
          </p:cNvPr>
          <p:cNvSpPr txBox="1"/>
          <p:nvPr/>
        </p:nvSpPr>
        <p:spPr>
          <a:xfrm>
            <a:off x="373520" y="1805200"/>
            <a:ext cx="5635066" cy="5078313"/>
          </a:xfrm>
          <a:prstGeom prst="rect">
            <a:avLst/>
          </a:prstGeom>
          <a:noFill/>
        </p:spPr>
        <p:txBody>
          <a:bodyPr wrap="square" rtlCol="0">
            <a:spAutoFit/>
          </a:bodyPr>
          <a:lstStyle/>
          <a:p>
            <a:r>
              <a:rPr lang="en-US" altLang="zh-CN" dirty="0"/>
              <a:t>Gradient Boosting is a technique for learning from its mistakes. It's a kind of decision tree. It is essentially a collection of learning algorithms.</a:t>
            </a:r>
          </a:p>
          <a:p>
            <a:r>
              <a:rPr lang="en-US" altLang="zh-CN" dirty="0"/>
              <a:t>Gradient Boosting regression tree can obtain a predicted value at each node. Taking the predicted age as an example, the predicted value represented at the node is not a specific value, but the average value of all ages assigned to this node.</a:t>
            </a:r>
          </a:p>
          <a:p>
            <a:r>
              <a:rPr lang="en-US" altLang="zh-CN" dirty="0"/>
              <a:t>The branch will be exhaustive in every feature of every threshold to find the best point of division, but the standards of the best segmentation is no longer maximum entropy, but the minimum mean square error.</a:t>
            </a:r>
          </a:p>
          <a:p>
            <a:r>
              <a:rPr lang="en-US" altLang="zh-CN" dirty="0"/>
              <a:t>The most reliable branch is found by continuously minimizing the mean square error (</a:t>
            </a:r>
            <a:r>
              <a:rPr lang="en-US" altLang="zh-CN" dirty="0" err="1"/>
              <a:t>mse</a:t>
            </a:r>
            <a:r>
              <a:rPr lang="en-US" altLang="zh-CN" dirty="0"/>
              <a:t>). The regression tree will continue to branch until the age of all the people in the leaf nodes is unique. If the age of the last leaf node is not unique, the average age of all the nodes is selected as the predicted age.</a:t>
            </a:r>
          </a:p>
        </p:txBody>
      </p:sp>
      <p:sp>
        <p:nvSpPr>
          <p:cNvPr id="17" name="TextBox 7">
            <a:extLst>
              <a:ext uri="{FF2B5EF4-FFF2-40B4-BE49-F238E27FC236}">
                <a16:creationId xmlns:a16="http://schemas.microsoft.com/office/drawing/2014/main" id="{944514A7-59C5-438A-A088-1AA4AF258BF2}"/>
              </a:ext>
            </a:extLst>
          </p:cNvPr>
          <p:cNvSpPr txBox="1"/>
          <p:nvPr/>
        </p:nvSpPr>
        <p:spPr>
          <a:xfrm>
            <a:off x="373520" y="1534242"/>
            <a:ext cx="3209550" cy="461665"/>
          </a:xfrm>
          <a:prstGeom prst="rect">
            <a:avLst/>
          </a:prstGeom>
          <a:noFill/>
        </p:spPr>
        <p:txBody>
          <a:bodyPr wrap="square" rtlCol="0">
            <a:spAutoFit/>
          </a:bodyPr>
          <a:lstStyle/>
          <a:p>
            <a:pPr defTabSz="1219020"/>
            <a:r>
              <a:rPr lang="en-US" altLang="zh-CN" sz="2400" dirty="0">
                <a:solidFill>
                  <a:srgbClr val="4F4D50"/>
                </a:solidFill>
                <a:latin typeface="方正黑体简体" panose="02010601030101010101" pitchFamily="2" charset="-122"/>
                <a:ea typeface="方正黑体简体" panose="02010601030101010101" pitchFamily="2" charset="-122"/>
                <a:cs typeface="+mn-ea"/>
                <a:sym typeface="+mn-lt"/>
              </a:rPr>
              <a:t>What is </a:t>
            </a:r>
            <a:r>
              <a:rPr lang="en-US" altLang="zh-CN" sz="2400" dirty="0">
                <a:solidFill>
                  <a:srgbClr val="4F4D50"/>
                </a:solidFill>
                <a:ea typeface="方正黑体简体" panose="02010601030101010101" pitchFamily="2" charset="-122"/>
                <a:cs typeface="+mn-ea"/>
              </a:rPr>
              <a:t>GBR</a:t>
            </a:r>
            <a:r>
              <a:rPr lang="en-US" altLang="zh-CN" sz="2400" dirty="0">
                <a:solidFill>
                  <a:srgbClr val="4F4D50"/>
                </a:solidFill>
                <a:ea typeface="方正黑体简体" panose="02010601030101010101" pitchFamily="2" charset="-122"/>
                <a:cs typeface="+mn-ea"/>
                <a:sym typeface="+mn-lt"/>
              </a:rPr>
              <a:t> </a:t>
            </a:r>
            <a:r>
              <a:rPr lang="en-US" altLang="zh-CN" sz="2400" dirty="0">
                <a:solidFill>
                  <a:srgbClr val="4F4D50"/>
                </a:solidFill>
                <a:latin typeface="方正黑体简体" panose="02010601030101010101" pitchFamily="2" charset="-122"/>
                <a:ea typeface="方正黑体简体" panose="02010601030101010101" pitchFamily="2" charset="-122"/>
                <a:cs typeface="+mn-ea"/>
                <a:sym typeface="+mn-lt"/>
              </a:rPr>
              <a:t>?</a:t>
            </a:r>
          </a:p>
        </p:txBody>
      </p:sp>
      <p:sp>
        <p:nvSpPr>
          <p:cNvPr id="19" name="TextBox 7">
            <a:extLst>
              <a:ext uri="{FF2B5EF4-FFF2-40B4-BE49-F238E27FC236}">
                <a16:creationId xmlns:a16="http://schemas.microsoft.com/office/drawing/2014/main" id="{3331BF8A-DAAA-40D1-94B5-859906715354}"/>
              </a:ext>
            </a:extLst>
          </p:cNvPr>
          <p:cNvSpPr txBox="1"/>
          <p:nvPr/>
        </p:nvSpPr>
        <p:spPr>
          <a:xfrm>
            <a:off x="6096000" y="1802295"/>
            <a:ext cx="3962400" cy="461665"/>
          </a:xfrm>
          <a:prstGeom prst="rect">
            <a:avLst/>
          </a:prstGeom>
          <a:noFill/>
        </p:spPr>
        <p:txBody>
          <a:bodyPr wrap="square" rtlCol="0">
            <a:spAutoFit/>
          </a:bodyPr>
          <a:lstStyle/>
          <a:p>
            <a:pPr defTabSz="1219020"/>
            <a:r>
              <a:rPr lang="en-US" altLang="zh-CN" sz="2400" dirty="0">
                <a:solidFill>
                  <a:srgbClr val="4F4D50"/>
                </a:solidFill>
                <a:latin typeface="方正黑体简体" panose="02010601030101010101" pitchFamily="2" charset="-122"/>
                <a:ea typeface="方正黑体简体" panose="02010601030101010101" pitchFamily="2" charset="-122"/>
                <a:cs typeface="+mn-ea"/>
                <a:sym typeface="+mn-lt"/>
              </a:rPr>
              <a:t>What is the advantage ?</a:t>
            </a:r>
          </a:p>
        </p:txBody>
      </p:sp>
    </p:spTree>
    <p:extLst>
      <p:ext uri="{BB962C8B-B14F-4D97-AF65-F5344CB8AC3E}">
        <p14:creationId xmlns:p14="http://schemas.microsoft.com/office/powerpoint/2010/main" val="52318775"/>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300" fill="hold"/>
                                        <p:tgtEl>
                                          <p:spTgt spid="2"/>
                                        </p:tgtEl>
                                        <p:attrNameLst>
                                          <p:attrName>ppt_x</p:attrName>
                                        </p:attrNameLst>
                                      </p:cBhvr>
                                      <p:tavLst>
                                        <p:tav tm="0">
                                          <p:val>
                                            <p:strVal val="0-#ppt_w/2"/>
                                          </p:val>
                                        </p:tav>
                                        <p:tav tm="100000">
                                          <p:val>
                                            <p:strVal val="#ppt_x"/>
                                          </p:val>
                                        </p:tav>
                                      </p:tavLst>
                                    </p:anim>
                                    <p:anim calcmode="lin" valueType="num">
                                      <p:cBhvr additive="base">
                                        <p:cTn id="8" dur="3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30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300" fill="hold"/>
                                        <p:tgtEl>
                                          <p:spTgt spid="9"/>
                                        </p:tgtEl>
                                        <p:attrNameLst>
                                          <p:attrName>ppt_x</p:attrName>
                                        </p:attrNameLst>
                                      </p:cBhvr>
                                      <p:tavLst>
                                        <p:tav tm="0">
                                          <p:val>
                                            <p:strVal val="0-#ppt_w/2"/>
                                          </p:val>
                                        </p:tav>
                                        <p:tav tm="100000">
                                          <p:val>
                                            <p:strVal val="#ppt_x"/>
                                          </p:val>
                                        </p:tav>
                                      </p:tavLst>
                                    </p:anim>
                                    <p:anim calcmode="lin" valueType="num">
                                      <p:cBhvr additive="base">
                                        <p:cTn id="12" dur="3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AB57C0F8-B204-4584-AB17-3A4B9892388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492653" y="536291"/>
            <a:ext cx="60959" cy="286504"/>
          </a:xfrm>
          <a:prstGeom prst="rect">
            <a:avLst/>
          </a:prstGeom>
        </p:spPr>
      </p:pic>
      <p:sp>
        <p:nvSpPr>
          <p:cNvPr id="9" name="TextBox 6">
            <a:extLst>
              <a:ext uri="{FF2B5EF4-FFF2-40B4-BE49-F238E27FC236}">
                <a16:creationId xmlns:a16="http://schemas.microsoft.com/office/drawing/2014/main" id="{600E22FB-57CF-AC4D-8891-448E85C72745}"/>
              </a:ext>
            </a:extLst>
          </p:cNvPr>
          <p:cNvSpPr txBox="1"/>
          <p:nvPr/>
        </p:nvSpPr>
        <p:spPr>
          <a:xfrm>
            <a:off x="568360" y="448710"/>
            <a:ext cx="4869090" cy="461665"/>
          </a:xfrm>
          <a:prstGeom prst="rect">
            <a:avLst/>
          </a:prstGeom>
          <a:noFill/>
        </p:spPr>
        <p:txBody>
          <a:bodyPr wrap="none" rtlCol="0">
            <a:spAutoFit/>
          </a:bodyPr>
          <a:lstStyle/>
          <a:p>
            <a:pPr defTabSz="1219020"/>
            <a:r>
              <a:rPr lang="en-US" altLang="zh-CN" sz="2400" dirty="0">
                <a:solidFill>
                  <a:schemeClr val="accent6">
                    <a:lumMod val="60000"/>
                    <a:lumOff val="40000"/>
                  </a:schemeClr>
                </a:solidFill>
                <a:latin typeface="方正黑体简体" panose="02010601030101010101" pitchFamily="2" charset="-122"/>
                <a:ea typeface="方正黑体简体" panose="02010601030101010101" pitchFamily="2" charset="-122"/>
                <a:cs typeface="+mn-ea"/>
                <a:sym typeface="+mn-lt"/>
              </a:rPr>
              <a:t>CHAPTER 3.3-Modeling process</a:t>
            </a:r>
            <a:endParaRPr lang="zh-CN" altLang="en-US" sz="2400" dirty="0">
              <a:solidFill>
                <a:schemeClr val="accent6">
                  <a:lumMod val="60000"/>
                  <a:lumOff val="40000"/>
                </a:schemeClr>
              </a:solidFill>
              <a:latin typeface="方正黑体简体" panose="02010601030101010101" pitchFamily="2" charset="-122"/>
              <a:ea typeface="方正黑体简体" panose="02010601030101010101" pitchFamily="2" charset="-122"/>
              <a:cs typeface="+mn-ea"/>
              <a:sym typeface="+mn-lt"/>
            </a:endParaRPr>
          </a:p>
        </p:txBody>
      </p:sp>
      <p:graphicFrame>
        <p:nvGraphicFramePr>
          <p:cNvPr id="3" name="图示 2">
            <a:extLst>
              <a:ext uri="{FF2B5EF4-FFF2-40B4-BE49-F238E27FC236}">
                <a16:creationId xmlns:a16="http://schemas.microsoft.com/office/drawing/2014/main" id="{256771A3-3921-4D48-AC02-26085DC88853}"/>
              </a:ext>
            </a:extLst>
          </p:cNvPr>
          <p:cNvGraphicFramePr/>
          <p:nvPr/>
        </p:nvGraphicFramePr>
        <p:xfrm>
          <a:off x="568360" y="1244585"/>
          <a:ext cx="5412054" cy="502076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5" name="文本框 4">
            <a:extLst>
              <a:ext uri="{FF2B5EF4-FFF2-40B4-BE49-F238E27FC236}">
                <a16:creationId xmlns:a16="http://schemas.microsoft.com/office/drawing/2014/main" id="{981C73F6-3245-4B97-9251-C7BC397D733B}"/>
              </a:ext>
            </a:extLst>
          </p:cNvPr>
          <p:cNvSpPr txBox="1"/>
          <p:nvPr/>
        </p:nvSpPr>
        <p:spPr>
          <a:xfrm>
            <a:off x="6096000" y="1905506"/>
            <a:ext cx="5635066" cy="3046988"/>
          </a:xfrm>
          <a:prstGeom prst="rect">
            <a:avLst/>
          </a:prstGeom>
          <a:noFill/>
        </p:spPr>
        <p:txBody>
          <a:bodyPr wrap="square" rtlCol="0">
            <a:spAutoFit/>
          </a:bodyPr>
          <a:lstStyle/>
          <a:p>
            <a:r>
              <a:rPr lang="en-US" altLang="zh-CN" sz="2400" dirty="0"/>
              <a:t>In model training, we put the three groups of different variables we got before into each of the 7 models we selected, and for each training model, we conducted ten fold  cross </a:t>
            </a:r>
            <a:r>
              <a:rPr lang="en-US" altLang="zh-CN" sz="2400" dirty="0" err="1"/>
              <a:t>validatio</a:t>
            </a:r>
            <a:r>
              <a:rPr lang="en-US" altLang="zh-CN" sz="2400" dirty="0"/>
              <a:t>. We selected four indexes to evaluation model, which are explained variance, mean absolute error, mean squared error and r squared.</a:t>
            </a:r>
          </a:p>
        </p:txBody>
      </p:sp>
    </p:spTree>
    <p:extLst>
      <p:ext uri="{BB962C8B-B14F-4D97-AF65-F5344CB8AC3E}">
        <p14:creationId xmlns:p14="http://schemas.microsoft.com/office/powerpoint/2010/main" val="1648913003"/>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300" fill="hold"/>
                                        <p:tgtEl>
                                          <p:spTgt spid="2"/>
                                        </p:tgtEl>
                                        <p:attrNameLst>
                                          <p:attrName>ppt_x</p:attrName>
                                        </p:attrNameLst>
                                      </p:cBhvr>
                                      <p:tavLst>
                                        <p:tav tm="0">
                                          <p:val>
                                            <p:strVal val="0-#ppt_w/2"/>
                                          </p:val>
                                        </p:tav>
                                        <p:tav tm="100000">
                                          <p:val>
                                            <p:strVal val="#ppt_x"/>
                                          </p:val>
                                        </p:tav>
                                      </p:tavLst>
                                    </p:anim>
                                    <p:anim calcmode="lin" valueType="num">
                                      <p:cBhvr additive="base">
                                        <p:cTn id="8" dur="3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30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300" fill="hold"/>
                                        <p:tgtEl>
                                          <p:spTgt spid="9"/>
                                        </p:tgtEl>
                                        <p:attrNameLst>
                                          <p:attrName>ppt_x</p:attrName>
                                        </p:attrNameLst>
                                      </p:cBhvr>
                                      <p:tavLst>
                                        <p:tav tm="0">
                                          <p:val>
                                            <p:strVal val="0-#ppt_w/2"/>
                                          </p:val>
                                        </p:tav>
                                        <p:tav tm="100000">
                                          <p:val>
                                            <p:strVal val="#ppt_x"/>
                                          </p:val>
                                        </p:tav>
                                      </p:tavLst>
                                    </p:anim>
                                    <p:anim calcmode="lin" valueType="num">
                                      <p:cBhvr additive="base">
                                        <p:cTn id="12" dur="3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AB57C0F8-B204-4584-AB17-3A4B9892388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492653" y="536291"/>
            <a:ext cx="60959" cy="286504"/>
          </a:xfrm>
          <a:prstGeom prst="rect">
            <a:avLst/>
          </a:prstGeom>
        </p:spPr>
      </p:pic>
      <p:sp>
        <p:nvSpPr>
          <p:cNvPr id="9" name="TextBox 6">
            <a:extLst>
              <a:ext uri="{FF2B5EF4-FFF2-40B4-BE49-F238E27FC236}">
                <a16:creationId xmlns:a16="http://schemas.microsoft.com/office/drawing/2014/main" id="{600E22FB-57CF-AC4D-8891-448E85C72745}"/>
              </a:ext>
            </a:extLst>
          </p:cNvPr>
          <p:cNvSpPr txBox="1"/>
          <p:nvPr/>
        </p:nvSpPr>
        <p:spPr>
          <a:xfrm>
            <a:off x="568360" y="448710"/>
            <a:ext cx="4869090" cy="461665"/>
          </a:xfrm>
          <a:prstGeom prst="rect">
            <a:avLst/>
          </a:prstGeom>
          <a:noFill/>
        </p:spPr>
        <p:txBody>
          <a:bodyPr wrap="none" rtlCol="0">
            <a:spAutoFit/>
          </a:bodyPr>
          <a:lstStyle/>
          <a:p>
            <a:pPr defTabSz="1219020"/>
            <a:r>
              <a:rPr lang="en-US" altLang="zh-CN" sz="2400" dirty="0">
                <a:solidFill>
                  <a:schemeClr val="accent6">
                    <a:lumMod val="60000"/>
                    <a:lumOff val="40000"/>
                  </a:schemeClr>
                </a:solidFill>
                <a:latin typeface="方正黑体简体" panose="02010601030101010101" pitchFamily="2" charset="-122"/>
                <a:ea typeface="方正黑体简体" panose="02010601030101010101" pitchFamily="2" charset="-122"/>
                <a:cs typeface="+mn-ea"/>
                <a:sym typeface="+mn-lt"/>
              </a:rPr>
              <a:t>CHAPTER 3.3-Modeling process</a:t>
            </a:r>
            <a:endParaRPr lang="zh-CN" altLang="en-US" sz="2400" dirty="0">
              <a:solidFill>
                <a:schemeClr val="accent6">
                  <a:lumMod val="60000"/>
                  <a:lumOff val="40000"/>
                </a:schemeClr>
              </a:solidFill>
              <a:latin typeface="方正黑体简体" panose="02010601030101010101" pitchFamily="2" charset="-122"/>
              <a:ea typeface="方正黑体简体" panose="02010601030101010101" pitchFamily="2" charset="-122"/>
              <a:cs typeface="+mn-ea"/>
              <a:sym typeface="+mn-lt"/>
            </a:endParaRPr>
          </a:p>
        </p:txBody>
      </p:sp>
      <p:pic>
        <p:nvPicPr>
          <p:cNvPr id="4" name="图片 3">
            <a:extLst>
              <a:ext uri="{FF2B5EF4-FFF2-40B4-BE49-F238E27FC236}">
                <a16:creationId xmlns:a16="http://schemas.microsoft.com/office/drawing/2014/main" id="{586029A7-0E58-4B93-8F08-D84823367F95}"/>
              </a:ext>
            </a:extLst>
          </p:cNvPr>
          <p:cNvPicPr>
            <a:picLocks noChangeAspect="1"/>
          </p:cNvPicPr>
          <p:nvPr/>
        </p:nvPicPr>
        <p:blipFill>
          <a:blip r:embed="rId4"/>
          <a:stretch>
            <a:fillRect/>
          </a:stretch>
        </p:blipFill>
        <p:spPr>
          <a:xfrm>
            <a:off x="417292" y="1422442"/>
            <a:ext cx="7954986" cy="4388424"/>
          </a:xfrm>
          <a:prstGeom prst="rect">
            <a:avLst/>
          </a:prstGeom>
        </p:spPr>
      </p:pic>
      <p:sp>
        <p:nvSpPr>
          <p:cNvPr id="6" name="文本框 5">
            <a:extLst>
              <a:ext uri="{FF2B5EF4-FFF2-40B4-BE49-F238E27FC236}">
                <a16:creationId xmlns:a16="http://schemas.microsoft.com/office/drawing/2014/main" id="{A5917F1D-02FC-45E0-95C1-0C08422CAD7E}"/>
              </a:ext>
            </a:extLst>
          </p:cNvPr>
          <p:cNvSpPr txBox="1"/>
          <p:nvPr/>
        </p:nvSpPr>
        <p:spPr>
          <a:xfrm>
            <a:off x="8477779" y="58846"/>
            <a:ext cx="3296929" cy="6740307"/>
          </a:xfrm>
          <a:prstGeom prst="rect">
            <a:avLst/>
          </a:prstGeom>
          <a:noFill/>
        </p:spPr>
        <p:txBody>
          <a:bodyPr wrap="square" rtlCol="0">
            <a:spAutoFit/>
          </a:bodyPr>
          <a:lstStyle/>
          <a:p>
            <a:r>
              <a:rPr lang="en-US" altLang="zh-CN" sz="2400" dirty="0"/>
              <a:t>In the process of training the model, we choose to use python to do this. Because r language is not very good for some of our models, especially multi-layer perceptron regression and Gradient Boosting regression. Using python for this is the best option. Here is our python code. We performed seven models and three sets of variables and output the results at the same time. This is easy for model evaluation and selection.</a:t>
            </a:r>
            <a:endParaRPr kumimoji="1" lang="zh-CN" altLang="en-US" sz="2400" dirty="0"/>
          </a:p>
        </p:txBody>
      </p:sp>
    </p:spTree>
    <p:extLst>
      <p:ext uri="{BB962C8B-B14F-4D97-AF65-F5344CB8AC3E}">
        <p14:creationId xmlns:p14="http://schemas.microsoft.com/office/powerpoint/2010/main" val="3857278950"/>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300" fill="hold"/>
                                        <p:tgtEl>
                                          <p:spTgt spid="2"/>
                                        </p:tgtEl>
                                        <p:attrNameLst>
                                          <p:attrName>ppt_x</p:attrName>
                                        </p:attrNameLst>
                                      </p:cBhvr>
                                      <p:tavLst>
                                        <p:tav tm="0">
                                          <p:val>
                                            <p:strVal val="0-#ppt_w/2"/>
                                          </p:val>
                                        </p:tav>
                                        <p:tav tm="100000">
                                          <p:val>
                                            <p:strVal val="#ppt_x"/>
                                          </p:val>
                                        </p:tav>
                                      </p:tavLst>
                                    </p:anim>
                                    <p:anim calcmode="lin" valueType="num">
                                      <p:cBhvr additive="base">
                                        <p:cTn id="8" dur="3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30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300" fill="hold"/>
                                        <p:tgtEl>
                                          <p:spTgt spid="9"/>
                                        </p:tgtEl>
                                        <p:attrNameLst>
                                          <p:attrName>ppt_x</p:attrName>
                                        </p:attrNameLst>
                                      </p:cBhvr>
                                      <p:tavLst>
                                        <p:tav tm="0">
                                          <p:val>
                                            <p:strVal val="0-#ppt_w/2"/>
                                          </p:val>
                                        </p:tav>
                                        <p:tav tm="100000">
                                          <p:val>
                                            <p:strVal val="#ppt_x"/>
                                          </p:val>
                                        </p:tav>
                                      </p:tavLst>
                                    </p:anim>
                                    <p:anim calcmode="lin" valueType="num">
                                      <p:cBhvr additive="base">
                                        <p:cTn id="12" dur="3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363F6583-FC68-4C1D-A80F-9E9E237520F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30949" y="0"/>
            <a:ext cx="5861051" cy="6858000"/>
          </a:xfrm>
          <a:prstGeom prst="rect">
            <a:avLst/>
          </a:prstGeom>
        </p:spPr>
      </p:pic>
      <p:pic>
        <p:nvPicPr>
          <p:cNvPr id="3" name="图片 2">
            <a:extLst>
              <a:ext uri="{FF2B5EF4-FFF2-40B4-BE49-F238E27FC236}">
                <a16:creationId xmlns:a16="http://schemas.microsoft.com/office/drawing/2014/main" id="{5D405D4A-9CEE-4F04-838A-B4FD713D04D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11968" y="635721"/>
            <a:ext cx="4980032" cy="5915832"/>
          </a:xfrm>
          <a:prstGeom prst="rect">
            <a:avLst/>
          </a:prstGeom>
        </p:spPr>
      </p:pic>
      <p:sp>
        <p:nvSpPr>
          <p:cNvPr id="10" name="TextBox 6">
            <a:extLst>
              <a:ext uri="{FF2B5EF4-FFF2-40B4-BE49-F238E27FC236}">
                <a16:creationId xmlns:a16="http://schemas.microsoft.com/office/drawing/2014/main" id="{723E779C-3F67-4C55-AD01-F5B7C72092FC}"/>
              </a:ext>
            </a:extLst>
          </p:cNvPr>
          <p:cNvSpPr txBox="1"/>
          <p:nvPr/>
        </p:nvSpPr>
        <p:spPr>
          <a:xfrm>
            <a:off x="1007435" y="1892830"/>
            <a:ext cx="4330032" cy="1323439"/>
          </a:xfrm>
          <a:prstGeom prst="rect">
            <a:avLst/>
          </a:prstGeom>
          <a:noFill/>
        </p:spPr>
        <p:txBody>
          <a:bodyPr wrap="none" rtlCol="0">
            <a:spAutoFit/>
          </a:bodyPr>
          <a:lstStyle/>
          <a:p>
            <a:pPr defTabSz="1219020"/>
            <a:r>
              <a:rPr lang="en-US" altLang="zh-CN" sz="8000" dirty="0">
                <a:solidFill>
                  <a:srgbClr val="E1E0D8"/>
                </a:solidFill>
                <a:latin typeface="方正黑体简体" panose="02010601030101010101" pitchFamily="2" charset="-122"/>
                <a:ea typeface="方正黑体简体" panose="02010601030101010101" pitchFamily="2" charset="-122"/>
                <a:cs typeface="+mn-ea"/>
                <a:sym typeface="+mn-lt"/>
              </a:rPr>
              <a:t>PART 04</a:t>
            </a:r>
            <a:endParaRPr lang="zh-CN" altLang="en-US" sz="8000" dirty="0">
              <a:solidFill>
                <a:srgbClr val="E1E0D8"/>
              </a:solidFill>
              <a:latin typeface="方正黑体简体" panose="02010601030101010101" pitchFamily="2" charset="-122"/>
              <a:ea typeface="方正黑体简体" panose="02010601030101010101" pitchFamily="2" charset="-122"/>
              <a:cs typeface="+mn-ea"/>
              <a:sym typeface="+mn-lt"/>
            </a:endParaRPr>
          </a:p>
        </p:txBody>
      </p:sp>
      <p:sp>
        <p:nvSpPr>
          <p:cNvPr id="11" name="TextBox 7">
            <a:extLst>
              <a:ext uri="{FF2B5EF4-FFF2-40B4-BE49-F238E27FC236}">
                <a16:creationId xmlns:a16="http://schemas.microsoft.com/office/drawing/2014/main" id="{09FD52BB-F97A-424A-9BEA-B4FAD72885EE}"/>
              </a:ext>
            </a:extLst>
          </p:cNvPr>
          <p:cNvSpPr txBox="1"/>
          <p:nvPr/>
        </p:nvSpPr>
        <p:spPr>
          <a:xfrm>
            <a:off x="1399922" y="2968062"/>
            <a:ext cx="3545058" cy="2308324"/>
          </a:xfrm>
          <a:prstGeom prst="rect">
            <a:avLst/>
          </a:prstGeom>
          <a:noFill/>
        </p:spPr>
        <p:txBody>
          <a:bodyPr wrap="square" rtlCol="0">
            <a:spAutoFit/>
          </a:bodyPr>
          <a:lstStyle/>
          <a:p>
            <a:pPr algn="ctr" defTabSz="1219020"/>
            <a:r>
              <a:rPr lang="en-US" altLang="zh-CN" sz="4800" dirty="0">
                <a:solidFill>
                  <a:srgbClr val="4F4D50"/>
                </a:solidFill>
                <a:latin typeface="方正黑体简体" panose="02010601030101010101" pitchFamily="2" charset="-122"/>
                <a:ea typeface="方正黑体简体" panose="02010601030101010101" pitchFamily="2" charset="-122"/>
                <a:cs typeface="+mn-ea"/>
                <a:sym typeface="+mn-lt"/>
              </a:rPr>
              <a:t>Evaluation &amp; Conclusion</a:t>
            </a:r>
          </a:p>
        </p:txBody>
      </p:sp>
      <p:pic>
        <p:nvPicPr>
          <p:cNvPr id="4" name="图片 3">
            <a:extLst>
              <a:ext uri="{FF2B5EF4-FFF2-40B4-BE49-F238E27FC236}">
                <a16:creationId xmlns:a16="http://schemas.microsoft.com/office/drawing/2014/main" id="{CCC3EDBE-8242-47DF-B882-B5DD554C0BD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255796" y="2290575"/>
            <a:ext cx="2228456" cy="2464229"/>
          </a:xfrm>
          <a:prstGeom prst="rect">
            <a:avLst/>
          </a:prstGeom>
        </p:spPr>
      </p:pic>
    </p:spTree>
    <p:extLst>
      <p:ext uri="{BB962C8B-B14F-4D97-AF65-F5344CB8AC3E}">
        <p14:creationId xmlns:p14="http://schemas.microsoft.com/office/powerpoint/2010/main" val="918129399"/>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1+#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30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1+#ppt_w/2"/>
                                          </p:val>
                                        </p:tav>
                                        <p:tav tm="100000">
                                          <p:val>
                                            <p:strVal val="#ppt_x"/>
                                          </p:val>
                                        </p:tav>
                                      </p:tavLst>
                                    </p:anim>
                                    <p:anim calcmode="lin" valueType="num">
                                      <p:cBhvr additive="base">
                                        <p:cTn id="12" dur="500" fill="hold"/>
                                        <p:tgtEl>
                                          <p:spTgt spid="3"/>
                                        </p:tgtEl>
                                        <p:attrNameLst>
                                          <p:attrName>ppt_y</p:attrName>
                                        </p:attrNameLst>
                                      </p:cBhvr>
                                      <p:tavLst>
                                        <p:tav tm="0">
                                          <p:val>
                                            <p:strVal val="#ppt_y"/>
                                          </p:val>
                                        </p:tav>
                                        <p:tav tm="100000">
                                          <p:val>
                                            <p:strVal val="#ppt_y"/>
                                          </p:val>
                                        </p:tav>
                                      </p:tavLst>
                                    </p:anim>
                                  </p:childTnLst>
                                </p:cTn>
                              </p:par>
                            </p:childTnLst>
                          </p:cTn>
                        </p:par>
                        <p:par>
                          <p:cTn id="13" fill="hold">
                            <p:stCondLst>
                              <p:cond delay="800"/>
                            </p:stCondLst>
                            <p:childTnLst>
                              <p:par>
                                <p:cTn id="14" presetID="10" presetClass="entr" presetSubtype="0" fill="hold" nodeType="after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par>
                                <p:cTn id="17" presetID="2" presetClass="entr" presetSubtype="8"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0-#ppt_w/2"/>
                                          </p:val>
                                        </p:tav>
                                        <p:tav tm="100000">
                                          <p:val>
                                            <p:strVal val="#ppt_x"/>
                                          </p:val>
                                        </p:tav>
                                      </p:tavLst>
                                    </p:anim>
                                    <p:anim calcmode="lin" valueType="num">
                                      <p:cBhvr additive="base">
                                        <p:cTn id="20" dur="500" fill="hold"/>
                                        <p:tgtEl>
                                          <p:spTgt spid="10"/>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300"/>
                                  </p:stCondLst>
                                  <p:childTnLst>
                                    <p:set>
                                      <p:cBhvr>
                                        <p:cTn id="22" dur="1" fill="hold">
                                          <p:stCondLst>
                                            <p:cond delay="0"/>
                                          </p:stCondLst>
                                        </p:cTn>
                                        <p:tgtEl>
                                          <p:spTgt spid="11"/>
                                        </p:tgtEl>
                                        <p:attrNameLst>
                                          <p:attrName>style.visibility</p:attrName>
                                        </p:attrNameLst>
                                      </p:cBhvr>
                                      <p:to>
                                        <p:strVal val="visible"/>
                                      </p:to>
                                    </p:set>
                                    <p:anim calcmode="lin" valueType="num">
                                      <p:cBhvr additive="base">
                                        <p:cTn id="23" dur="500" fill="hold"/>
                                        <p:tgtEl>
                                          <p:spTgt spid="11"/>
                                        </p:tgtEl>
                                        <p:attrNameLst>
                                          <p:attrName>ppt_x</p:attrName>
                                        </p:attrNameLst>
                                      </p:cBhvr>
                                      <p:tavLst>
                                        <p:tav tm="0">
                                          <p:val>
                                            <p:strVal val="0-#ppt_w/2"/>
                                          </p:val>
                                        </p:tav>
                                        <p:tav tm="100000">
                                          <p:val>
                                            <p:strVal val="#ppt_x"/>
                                          </p:val>
                                        </p:tav>
                                      </p:tavLst>
                                    </p:anim>
                                    <p:anim calcmode="lin" valueType="num">
                                      <p:cBhvr additive="base">
                                        <p:cTn id="24"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AB57C0F8-B204-4584-AB17-3A4B9892388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492653" y="536291"/>
            <a:ext cx="60959" cy="286504"/>
          </a:xfrm>
          <a:prstGeom prst="rect">
            <a:avLst/>
          </a:prstGeom>
        </p:spPr>
      </p:pic>
      <p:sp>
        <p:nvSpPr>
          <p:cNvPr id="9" name="TextBox 6">
            <a:extLst>
              <a:ext uri="{FF2B5EF4-FFF2-40B4-BE49-F238E27FC236}">
                <a16:creationId xmlns:a16="http://schemas.microsoft.com/office/drawing/2014/main" id="{600E22FB-57CF-AC4D-8891-448E85C72745}"/>
              </a:ext>
            </a:extLst>
          </p:cNvPr>
          <p:cNvSpPr txBox="1"/>
          <p:nvPr/>
        </p:nvSpPr>
        <p:spPr>
          <a:xfrm>
            <a:off x="568360" y="448710"/>
            <a:ext cx="5373587" cy="461665"/>
          </a:xfrm>
          <a:prstGeom prst="rect">
            <a:avLst/>
          </a:prstGeom>
          <a:noFill/>
        </p:spPr>
        <p:txBody>
          <a:bodyPr wrap="none" rtlCol="0">
            <a:spAutoFit/>
          </a:bodyPr>
          <a:lstStyle/>
          <a:p>
            <a:pPr defTabSz="1219020"/>
            <a:r>
              <a:rPr lang="en-US" altLang="zh-CN" sz="2400" dirty="0">
                <a:solidFill>
                  <a:schemeClr val="accent6">
                    <a:lumMod val="60000"/>
                    <a:lumOff val="40000"/>
                  </a:schemeClr>
                </a:solidFill>
                <a:latin typeface="方正黑体简体" panose="02010601030101010101" pitchFamily="2" charset="-122"/>
                <a:ea typeface="方正黑体简体" panose="02010601030101010101" pitchFamily="2" charset="-122"/>
                <a:cs typeface="+mn-ea"/>
                <a:sym typeface="+mn-lt"/>
              </a:rPr>
              <a:t>CHAPTER 4.1-Modeling Conclusion</a:t>
            </a:r>
            <a:endParaRPr lang="zh-CN" altLang="en-US" sz="2400" dirty="0">
              <a:solidFill>
                <a:schemeClr val="accent6">
                  <a:lumMod val="60000"/>
                  <a:lumOff val="40000"/>
                </a:schemeClr>
              </a:solidFill>
              <a:latin typeface="方正黑体简体" panose="02010601030101010101" pitchFamily="2" charset="-122"/>
              <a:ea typeface="方正黑体简体" panose="02010601030101010101" pitchFamily="2" charset="-122"/>
              <a:cs typeface="+mn-ea"/>
              <a:sym typeface="+mn-lt"/>
            </a:endParaRPr>
          </a:p>
        </p:txBody>
      </p:sp>
      <p:pic>
        <p:nvPicPr>
          <p:cNvPr id="4" name="图片 3" descr="图片包含 游戏机&#10;&#10;描述已自动生成">
            <a:extLst>
              <a:ext uri="{FF2B5EF4-FFF2-40B4-BE49-F238E27FC236}">
                <a16:creationId xmlns:a16="http://schemas.microsoft.com/office/drawing/2014/main" id="{3164E2C9-2166-4482-8C07-1F04A18EDA8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5187" y="910375"/>
            <a:ext cx="4647812" cy="5684564"/>
          </a:xfrm>
          <a:prstGeom prst="rect">
            <a:avLst/>
          </a:prstGeom>
        </p:spPr>
      </p:pic>
      <p:sp>
        <p:nvSpPr>
          <p:cNvPr id="14" name="文本框 13">
            <a:extLst>
              <a:ext uri="{FF2B5EF4-FFF2-40B4-BE49-F238E27FC236}">
                <a16:creationId xmlns:a16="http://schemas.microsoft.com/office/drawing/2014/main" id="{07E7644B-28C1-4E3B-96F3-35B2EB5C228C}"/>
              </a:ext>
            </a:extLst>
          </p:cNvPr>
          <p:cNvSpPr txBox="1"/>
          <p:nvPr/>
        </p:nvSpPr>
        <p:spPr>
          <a:xfrm>
            <a:off x="6456769" y="1639413"/>
            <a:ext cx="4547938" cy="3785652"/>
          </a:xfrm>
          <a:prstGeom prst="rect">
            <a:avLst/>
          </a:prstGeom>
          <a:noFill/>
        </p:spPr>
        <p:txBody>
          <a:bodyPr wrap="square" rtlCol="0">
            <a:spAutoFit/>
          </a:bodyPr>
          <a:lstStyle/>
          <a:p>
            <a:r>
              <a:rPr lang="en-US" altLang="zh-CN" sz="2000" dirty="0"/>
              <a:t>For 3 sets of variables and 7 models, we got 21 results.</a:t>
            </a:r>
          </a:p>
          <a:p>
            <a:endParaRPr lang="en-US" altLang="zh-CN" sz="2000" dirty="0"/>
          </a:p>
          <a:p>
            <a:r>
              <a:rPr lang="en-US" altLang="zh-CN" sz="2000" dirty="0"/>
              <a:t>We found that for each set of variables, the performance of GBR was the best.</a:t>
            </a:r>
          </a:p>
          <a:p>
            <a:endParaRPr lang="en-US" altLang="zh-CN" sz="2000" dirty="0"/>
          </a:p>
          <a:p>
            <a:r>
              <a:rPr lang="en-US" altLang="zh-CN" sz="2000" dirty="0"/>
              <a:t>At the same time, we also confirm that the variable of Backward group is the best.</a:t>
            </a:r>
          </a:p>
          <a:p>
            <a:endParaRPr lang="en-US" altLang="zh-CN" sz="2000" dirty="0"/>
          </a:p>
          <a:p>
            <a:r>
              <a:rPr lang="en-US" altLang="zh-CN" sz="2000" dirty="0"/>
              <a:t>Therefore, we finally decide to choose the variables of GBR model with the variable of Backward group as the final model.</a:t>
            </a:r>
            <a:endParaRPr kumimoji="1" lang="zh-CN" altLang="en-US" sz="2000" dirty="0"/>
          </a:p>
        </p:txBody>
      </p:sp>
    </p:spTree>
    <p:extLst>
      <p:ext uri="{BB962C8B-B14F-4D97-AF65-F5344CB8AC3E}">
        <p14:creationId xmlns:p14="http://schemas.microsoft.com/office/powerpoint/2010/main" val="310149839"/>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300" fill="hold"/>
                                        <p:tgtEl>
                                          <p:spTgt spid="2"/>
                                        </p:tgtEl>
                                        <p:attrNameLst>
                                          <p:attrName>ppt_x</p:attrName>
                                        </p:attrNameLst>
                                      </p:cBhvr>
                                      <p:tavLst>
                                        <p:tav tm="0">
                                          <p:val>
                                            <p:strVal val="0-#ppt_w/2"/>
                                          </p:val>
                                        </p:tav>
                                        <p:tav tm="100000">
                                          <p:val>
                                            <p:strVal val="#ppt_x"/>
                                          </p:val>
                                        </p:tav>
                                      </p:tavLst>
                                    </p:anim>
                                    <p:anim calcmode="lin" valueType="num">
                                      <p:cBhvr additive="base">
                                        <p:cTn id="8" dur="3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30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300" fill="hold"/>
                                        <p:tgtEl>
                                          <p:spTgt spid="9"/>
                                        </p:tgtEl>
                                        <p:attrNameLst>
                                          <p:attrName>ppt_x</p:attrName>
                                        </p:attrNameLst>
                                      </p:cBhvr>
                                      <p:tavLst>
                                        <p:tav tm="0">
                                          <p:val>
                                            <p:strVal val="0-#ppt_w/2"/>
                                          </p:val>
                                        </p:tav>
                                        <p:tav tm="100000">
                                          <p:val>
                                            <p:strVal val="#ppt_x"/>
                                          </p:val>
                                        </p:tav>
                                      </p:tavLst>
                                    </p:anim>
                                    <p:anim calcmode="lin" valueType="num">
                                      <p:cBhvr additive="base">
                                        <p:cTn id="12" dur="3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AB57C0F8-B204-4584-AB17-3A4B9892388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492653" y="536291"/>
            <a:ext cx="60959" cy="286504"/>
          </a:xfrm>
          <a:prstGeom prst="rect">
            <a:avLst/>
          </a:prstGeom>
        </p:spPr>
      </p:pic>
      <p:sp>
        <p:nvSpPr>
          <p:cNvPr id="9" name="TextBox 6">
            <a:extLst>
              <a:ext uri="{FF2B5EF4-FFF2-40B4-BE49-F238E27FC236}">
                <a16:creationId xmlns:a16="http://schemas.microsoft.com/office/drawing/2014/main" id="{600E22FB-57CF-AC4D-8891-448E85C72745}"/>
              </a:ext>
            </a:extLst>
          </p:cNvPr>
          <p:cNvSpPr txBox="1"/>
          <p:nvPr/>
        </p:nvSpPr>
        <p:spPr>
          <a:xfrm>
            <a:off x="568360" y="448710"/>
            <a:ext cx="4915128" cy="461665"/>
          </a:xfrm>
          <a:prstGeom prst="rect">
            <a:avLst/>
          </a:prstGeom>
          <a:noFill/>
        </p:spPr>
        <p:txBody>
          <a:bodyPr wrap="none" rtlCol="0">
            <a:spAutoFit/>
          </a:bodyPr>
          <a:lstStyle/>
          <a:p>
            <a:pPr defTabSz="1219020"/>
            <a:r>
              <a:rPr lang="en-US" altLang="zh-CN" sz="2400" dirty="0">
                <a:solidFill>
                  <a:schemeClr val="accent6">
                    <a:lumMod val="60000"/>
                    <a:lumOff val="40000"/>
                  </a:schemeClr>
                </a:solidFill>
                <a:latin typeface="方正黑体简体" panose="02010601030101010101" pitchFamily="2" charset="-122"/>
                <a:ea typeface="方正黑体简体" panose="02010601030101010101" pitchFamily="2" charset="-122"/>
                <a:cs typeface="+mn-ea"/>
                <a:sym typeface="+mn-lt"/>
              </a:rPr>
              <a:t>CHAPTER 4.2-Model application</a:t>
            </a:r>
            <a:endParaRPr lang="zh-CN" altLang="en-US" sz="2400" dirty="0">
              <a:solidFill>
                <a:schemeClr val="accent6">
                  <a:lumMod val="60000"/>
                  <a:lumOff val="40000"/>
                </a:schemeClr>
              </a:solidFill>
              <a:latin typeface="方正黑体简体" panose="02010601030101010101" pitchFamily="2" charset="-122"/>
              <a:ea typeface="方正黑体简体" panose="02010601030101010101" pitchFamily="2" charset="-122"/>
              <a:cs typeface="+mn-ea"/>
              <a:sym typeface="+mn-lt"/>
            </a:endParaRPr>
          </a:p>
        </p:txBody>
      </p:sp>
      <p:sp>
        <p:nvSpPr>
          <p:cNvPr id="14" name="文本框 13">
            <a:extLst>
              <a:ext uri="{FF2B5EF4-FFF2-40B4-BE49-F238E27FC236}">
                <a16:creationId xmlns:a16="http://schemas.microsoft.com/office/drawing/2014/main" id="{07E7644B-28C1-4E3B-96F3-35B2EB5C228C}"/>
              </a:ext>
            </a:extLst>
          </p:cNvPr>
          <p:cNvSpPr txBox="1"/>
          <p:nvPr/>
        </p:nvSpPr>
        <p:spPr>
          <a:xfrm>
            <a:off x="1090046" y="3532809"/>
            <a:ext cx="10011908" cy="3170099"/>
          </a:xfrm>
          <a:prstGeom prst="rect">
            <a:avLst/>
          </a:prstGeom>
          <a:noFill/>
        </p:spPr>
        <p:txBody>
          <a:bodyPr wrap="square" rtlCol="0">
            <a:spAutoFit/>
          </a:bodyPr>
          <a:lstStyle/>
          <a:p>
            <a:r>
              <a:rPr lang="en-US" altLang="zh-CN" sz="2000" b="1" dirty="0"/>
              <a:t>Pulled out </a:t>
            </a:r>
            <a:r>
              <a:rPr lang="en-US" altLang="zh-CN" sz="2000" dirty="0"/>
              <a:t>all the job information of campus recruitment;</a:t>
            </a:r>
          </a:p>
          <a:p>
            <a:endParaRPr lang="en-US" altLang="zh-CN" sz="2000" dirty="0"/>
          </a:p>
          <a:p>
            <a:r>
              <a:rPr lang="en-US" altLang="zh-CN" sz="2000" b="1" dirty="0"/>
              <a:t>Changed</a:t>
            </a:r>
            <a:r>
              <a:rPr lang="en-US" altLang="zh-CN" sz="2000" dirty="0"/>
              <a:t> the experience in the recruitment information to 3 years;</a:t>
            </a:r>
          </a:p>
          <a:p>
            <a:endParaRPr lang="en-US" altLang="zh-CN" sz="2000" dirty="0"/>
          </a:p>
          <a:p>
            <a:r>
              <a:rPr lang="en-US" altLang="zh-CN" sz="2000" b="1" dirty="0"/>
              <a:t>Introduced</a:t>
            </a:r>
            <a:r>
              <a:rPr lang="en-US" altLang="zh-CN" sz="2000" dirty="0"/>
              <a:t> the variables into the GBR model;</a:t>
            </a:r>
          </a:p>
          <a:p>
            <a:endParaRPr lang="en-US" altLang="zh-CN" sz="2000" dirty="0"/>
          </a:p>
          <a:p>
            <a:r>
              <a:rPr lang="en-US" altLang="zh-CN" sz="2000" b="1" dirty="0"/>
              <a:t>Obtained</a:t>
            </a:r>
            <a:r>
              <a:rPr lang="en-US" altLang="zh-CN" sz="2000" dirty="0"/>
              <a:t> the predicted value of the salary of the positions after three years of work;</a:t>
            </a:r>
          </a:p>
          <a:p>
            <a:endParaRPr lang="en-US" altLang="zh-CN" sz="2000" dirty="0"/>
          </a:p>
          <a:p>
            <a:r>
              <a:rPr lang="en-US" altLang="zh-CN" sz="2000" b="1" dirty="0"/>
              <a:t>Calculated</a:t>
            </a:r>
            <a:r>
              <a:rPr lang="en-US" altLang="zh-CN" sz="2000" dirty="0"/>
              <a:t> the projected increase in the original salary as an indicator of the potential for salary growth over the next three years.</a:t>
            </a:r>
            <a:endParaRPr kumimoji="1" lang="zh-CN" altLang="en-US" sz="2000" dirty="0"/>
          </a:p>
        </p:txBody>
      </p:sp>
      <p:pic>
        <p:nvPicPr>
          <p:cNvPr id="5" name="图片 4">
            <a:extLst>
              <a:ext uri="{FF2B5EF4-FFF2-40B4-BE49-F238E27FC236}">
                <a16:creationId xmlns:a16="http://schemas.microsoft.com/office/drawing/2014/main" id="{5EC90671-E207-451F-B520-9E9F2A36E017}"/>
              </a:ext>
            </a:extLst>
          </p:cNvPr>
          <p:cNvPicPr>
            <a:picLocks noChangeAspect="1"/>
          </p:cNvPicPr>
          <p:nvPr/>
        </p:nvPicPr>
        <p:blipFill>
          <a:blip r:embed="rId4"/>
          <a:stretch>
            <a:fillRect/>
          </a:stretch>
        </p:blipFill>
        <p:spPr>
          <a:xfrm>
            <a:off x="1090046" y="1272964"/>
            <a:ext cx="6695825" cy="2052227"/>
          </a:xfrm>
          <a:prstGeom prst="rect">
            <a:avLst/>
          </a:prstGeom>
        </p:spPr>
      </p:pic>
      <mc:AlternateContent xmlns:mc="http://schemas.openxmlformats.org/markup-compatibility/2006">
        <mc:Choice xmlns:a14="http://schemas.microsoft.com/office/drawing/2010/main" Requires="a14">
          <p:sp>
            <p:nvSpPr>
              <p:cNvPr id="6" name="文本框 5">
                <a:extLst>
                  <a:ext uri="{FF2B5EF4-FFF2-40B4-BE49-F238E27FC236}">
                    <a16:creationId xmlns:a16="http://schemas.microsoft.com/office/drawing/2014/main" id="{30D97F76-BDEB-4017-90E9-6CE15DF0A2BD}"/>
                  </a:ext>
                </a:extLst>
              </p:cNvPr>
              <p:cNvSpPr txBox="1"/>
              <p:nvPr/>
            </p:nvSpPr>
            <p:spPr>
              <a:xfrm>
                <a:off x="8431860" y="2012460"/>
                <a:ext cx="2932661" cy="57323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𝐼𝑁𝐷𝐸𝑋</m:t>
                      </m:r>
                      <m:r>
                        <a:rPr lang="en-US" altLang="zh-CN" i="1" smtClean="0">
                          <a:latin typeface="Cambria Math" panose="02040503050406030204" pitchFamily="18" charset="0"/>
                        </a:rPr>
                        <m:t>=</m:t>
                      </m:r>
                      <m:f>
                        <m:fPr>
                          <m:ctrlPr>
                            <a:rPr lang="en-US" altLang="zh-CN" i="1" smtClean="0">
                              <a:latin typeface="Cambria Math" panose="02040503050406030204" pitchFamily="18" charset="0"/>
                            </a:rPr>
                          </m:ctrlPr>
                        </m:fPr>
                        <m:num>
                          <m:r>
                            <a:rPr lang="en-US" altLang="zh-CN" i="1">
                              <a:latin typeface="Cambria Math" panose="02040503050406030204" pitchFamily="18" charset="0"/>
                            </a:rPr>
                            <m:t>𝑃𝑟𝑒𝑑𝑖𝑐𝑡𝑖𝑛𝑔</m:t>
                          </m:r>
                          <m:r>
                            <a:rPr lang="en-US" altLang="zh-CN" i="1">
                              <a:latin typeface="Cambria Math" panose="02040503050406030204" pitchFamily="18" charset="0"/>
                            </a:rPr>
                            <m:t> </m:t>
                          </m:r>
                          <m:r>
                            <a:rPr lang="en-US" altLang="zh-CN" i="1">
                              <a:latin typeface="Cambria Math" panose="02040503050406030204" pitchFamily="18" charset="0"/>
                            </a:rPr>
                            <m:t>𝑠𝑎𝑙𝑎𝑟𝑦</m:t>
                          </m:r>
                        </m:num>
                        <m:den>
                          <m:r>
                            <a:rPr lang="en-US" altLang="zh-CN" b="0" i="1" smtClean="0">
                              <a:latin typeface="Cambria Math" panose="02040503050406030204" pitchFamily="18" charset="0"/>
                            </a:rPr>
                            <m:t>𝐼</m:t>
                          </m:r>
                          <m:r>
                            <a:rPr lang="en-US" altLang="zh-CN" i="1">
                              <a:latin typeface="Cambria Math" panose="02040503050406030204" pitchFamily="18" charset="0"/>
                            </a:rPr>
                            <m:t>𝑛𝑖𝑡𝑖𝑎𝑙</m:t>
                          </m:r>
                          <m:r>
                            <a:rPr lang="en-US" altLang="zh-CN" i="1">
                              <a:latin typeface="Cambria Math" panose="02040503050406030204" pitchFamily="18" charset="0"/>
                            </a:rPr>
                            <m:t> </m:t>
                          </m:r>
                          <m:r>
                            <a:rPr lang="en-US" altLang="zh-CN" i="1">
                              <a:latin typeface="Cambria Math" panose="02040503050406030204" pitchFamily="18" charset="0"/>
                            </a:rPr>
                            <m:t>𝑠𝑎𝑙𝑎𝑟𝑦</m:t>
                          </m:r>
                        </m:den>
                      </m:f>
                    </m:oMath>
                  </m:oMathPara>
                </a14:m>
                <a:endParaRPr lang="en-US" altLang="zh-CN" dirty="0"/>
              </a:p>
            </p:txBody>
          </p:sp>
        </mc:Choice>
        <mc:Fallback>
          <p:sp>
            <p:nvSpPr>
              <p:cNvPr id="6" name="文本框 5">
                <a:extLst>
                  <a:ext uri="{FF2B5EF4-FFF2-40B4-BE49-F238E27FC236}">
                    <a16:creationId xmlns:a16="http://schemas.microsoft.com/office/drawing/2014/main" id="{30D97F76-BDEB-4017-90E9-6CE15DF0A2BD}"/>
                  </a:ext>
                </a:extLst>
              </p:cNvPr>
              <p:cNvSpPr txBox="1">
                <a:spLocks noRot="1" noChangeAspect="1" noMove="1" noResize="1" noEditPoints="1" noAdjustHandles="1" noChangeArrowheads="1" noChangeShapeType="1" noTextEdit="1"/>
              </p:cNvSpPr>
              <p:nvPr/>
            </p:nvSpPr>
            <p:spPr>
              <a:xfrm>
                <a:off x="8431860" y="2012460"/>
                <a:ext cx="2932661" cy="573234"/>
              </a:xfrm>
              <a:prstGeom prst="rect">
                <a:avLst/>
              </a:prstGeom>
              <a:blipFill>
                <a:blip r:embed="rId5"/>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532902425"/>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300" fill="hold"/>
                                        <p:tgtEl>
                                          <p:spTgt spid="2"/>
                                        </p:tgtEl>
                                        <p:attrNameLst>
                                          <p:attrName>ppt_x</p:attrName>
                                        </p:attrNameLst>
                                      </p:cBhvr>
                                      <p:tavLst>
                                        <p:tav tm="0">
                                          <p:val>
                                            <p:strVal val="0-#ppt_w/2"/>
                                          </p:val>
                                        </p:tav>
                                        <p:tav tm="100000">
                                          <p:val>
                                            <p:strVal val="#ppt_x"/>
                                          </p:val>
                                        </p:tav>
                                      </p:tavLst>
                                    </p:anim>
                                    <p:anim calcmode="lin" valueType="num">
                                      <p:cBhvr additive="base">
                                        <p:cTn id="8" dur="3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30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300" fill="hold"/>
                                        <p:tgtEl>
                                          <p:spTgt spid="9"/>
                                        </p:tgtEl>
                                        <p:attrNameLst>
                                          <p:attrName>ppt_x</p:attrName>
                                        </p:attrNameLst>
                                      </p:cBhvr>
                                      <p:tavLst>
                                        <p:tav tm="0">
                                          <p:val>
                                            <p:strVal val="0-#ppt_w/2"/>
                                          </p:val>
                                        </p:tav>
                                        <p:tav tm="100000">
                                          <p:val>
                                            <p:strVal val="#ppt_x"/>
                                          </p:val>
                                        </p:tav>
                                      </p:tavLst>
                                    </p:anim>
                                    <p:anim calcmode="lin" valueType="num">
                                      <p:cBhvr additive="base">
                                        <p:cTn id="12" dur="3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AB57C0F8-B204-4584-AB17-3A4B9892388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492653" y="536291"/>
            <a:ext cx="60959" cy="286504"/>
          </a:xfrm>
          <a:prstGeom prst="rect">
            <a:avLst/>
          </a:prstGeom>
        </p:spPr>
      </p:pic>
      <p:sp>
        <p:nvSpPr>
          <p:cNvPr id="9" name="TextBox 6">
            <a:extLst>
              <a:ext uri="{FF2B5EF4-FFF2-40B4-BE49-F238E27FC236}">
                <a16:creationId xmlns:a16="http://schemas.microsoft.com/office/drawing/2014/main" id="{600E22FB-57CF-AC4D-8891-448E85C72745}"/>
              </a:ext>
            </a:extLst>
          </p:cNvPr>
          <p:cNvSpPr txBox="1"/>
          <p:nvPr/>
        </p:nvSpPr>
        <p:spPr>
          <a:xfrm>
            <a:off x="568360" y="448710"/>
            <a:ext cx="4915128" cy="461665"/>
          </a:xfrm>
          <a:prstGeom prst="rect">
            <a:avLst/>
          </a:prstGeom>
          <a:noFill/>
        </p:spPr>
        <p:txBody>
          <a:bodyPr wrap="none" rtlCol="0">
            <a:spAutoFit/>
          </a:bodyPr>
          <a:lstStyle/>
          <a:p>
            <a:pPr defTabSz="1219020"/>
            <a:r>
              <a:rPr lang="en-US" altLang="zh-CN" sz="2400" dirty="0">
                <a:solidFill>
                  <a:schemeClr val="accent6">
                    <a:lumMod val="60000"/>
                    <a:lumOff val="40000"/>
                  </a:schemeClr>
                </a:solidFill>
                <a:latin typeface="方正黑体简体" panose="02010601030101010101" pitchFamily="2" charset="-122"/>
                <a:ea typeface="方正黑体简体" panose="02010601030101010101" pitchFamily="2" charset="-122"/>
                <a:cs typeface="+mn-ea"/>
                <a:sym typeface="+mn-lt"/>
              </a:rPr>
              <a:t>CHAPTER 4.2-Model application</a:t>
            </a:r>
            <a:endParaRPr lang="zh-CN" altLang="en-US" sz="2400" dirty="0">
              <a:solidFill>
                <a:schemeClr val="accent6">
                  <a:lumMod val="60000"/>
                  <a:lumOff val="40000"/>
                </a:schemeClr>
              </a:solidFill>
              <a:latin typeface="方正黑体简体" panose="02010601030101010101" pitchFamily="2" charset="-122"/>
              <a:ea typeface="方正黑体简体" panose="02010601030101010101" pitchFamily="2" charset="-122"/>
              <a:cs typeface="+mn-ea"/>
              <a:sym typeface="+mn-lt"/>
            </a:endParaRPr>
          </a:p>
        </p:txBody>
      </p:sp>
      <p:sp>
        <p:nvSpPr>
          <p:cNvPr id="14" name="文本框 13">
            <a:extLst>
              <a:ext uri="{FF2B5EF4-FFF2-40B4-BE49-F238E27FC236}">
                <a16:creationId xmlns:a16="http://schemas.microsoft.com/office/drawing/2014/main" id="{07E7644B-28C1-4E3B-96F3-35B2EB5C228C}"/>
              </a:ext>
            </a:extLst>
          </p:cNvPr>
          <p:cNvSpPr txBox="1"/>
          <p:nvPr/>
        </p:nvSpPr>
        <p:spPr>
          <a:xfrm>
            <a:off x="7509074" y="2180779"/>
            <a:ext cx="4547938" cy="3170099"/>
          </a:xfrm>
          <a:prstGeom prst="rect">
            <a:avLst/>
          </a:prstGeom>
          <a:noFill/>
        </p:spPr>
        <p:txBody>
          <a:bodyPr wrap="square" rtlCol="0">
            <a:spAutoFit/>
          </a:bodyPr>
          <a:lstStyle/>
          <a:p>
            <a:r>
              <a:rPr lang="en-US" altLang="zh-CN" sz="2000" b="1" dirty="0"/>
              <a:t>Add</a:t>
            </a:r>
            <a:r>
              <a:rPr lang="en-US" altLang="zh-CN" sz="2000" dirty="0"/>
              <a:t> the forecast salary and recommendation index back to the raw data;</a:t>
            </a:r>
          </a:p>
          <a:p>
            <a:endParaRPr lang="en-US" altLang="zh-CN" sz="2000" dirty="0"/>
          </a:p>
          <a:p>
            <a:r>
              <a:rPr lang="en-US" altLang="zh-CN" sz="2000" b="1" dirty="0"/>
              <a:t>Sort</a:t>
            </a:r>
            <a:r>
              <a:rPr lang="en-US" altLang="zh-CN" sz="2000" dirty="0"/>
              <a:t> the raw data by the recommendation index;</a:t>
            </a:r>
          </a:p>
          <a:p>
            <a:endParaRPr lang="en-US" altLang="zh-CN" sz="2000" dirty="0"/>
          </a:p>
          <a:p>
            <a:r>
              <a:rPr lang="en-US" altLang="zh-CN" sz="2000" b="1" dirty="0"/>
              <a:t>Get</a:t>
            </a:r>
            <a:r>
              <a:rPr lang="en-US" altLang="zh-CN" sz="2000" dirty="0"/>
              <a:t> the recommendation ranking of campus recruitment posts based on the possible future growth of post salary.</a:t>
            </a:r>
            <a:endParaRPr kumimoji="1" lang="zh-CN" altLang="en-US" sz="2000" dirty="0"/>
          </a:p>
        </p:txBody>
      </p:sp>
      <p:pic>
        <p:nvPicPr>
          <p:cNvPr id="3" name="图片 2">
            <a:extLst>
              <a:ext uri="{FF2B5EF4-FFF2-40B4-BE49-F238E27FC236}">
                <a16:creationId xmlns:a16="http://schemas.microsoft.com/office/drawing/2014/main" id="{4020B0DB-1F03-4FE1-A951-25AB4E0C0F19}"/>
              </a:ext>
            </a:extLst>
          </p:cNvPr>
          <p:cNvPicPr>
            <a:picLocks noChangeAspect="1"/>
          </p:cNvPicPr>
          <p:nvPr/>
        </p:nvPicPr>
        <p:blipFill>
          <a:blip r:embed="rId4"/>
          <a:stretch>
            <a:fillRect/>
          </a:stretch>
        </p:blipFill>
        <p:spPr>
          <a:xfrm>
            <a:off x="462210" y="1536174"/>
            <a:ext cx="6621400" cy="4459310"/>
          </a:xfrm>
          <a:prstGeom prst="rect">
            <a:avLst/>
          </a:prstGeom>
        </p:spPr>
      </p:pic>
    </p:spTree>
    <p:extLst>
      <p:ext uri="{BB962C8B-B14F-4D97-AF65-F5344CB8AC3E}">
        <p14:creationId xmlns:p14="http://schemas.microsoft.com/office/powerpoint/2010/main" val="2435877306"/>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300" fill="hold"/>
                                        <p:tgtEl>
                                          <p:spTgt spid="2"/>
                                        </p:tgtEl>
                                        <p:attrNameLst>
                                          <p:attrName>ppt_x</p:attrName>
                                        </p:attrNameLst>
                                      </p:cBhvr>
                                      <p:tavLst>
                                        <p:tav tm="0">
                                          <p:val>
                                            <p:strVal val="0-#ppt_w/2"/>
                                          </p:val>
                                        </p:tav>
                                        <p:tav tm="100000">
                                          <p:val>
                                            <p:strVal val="#ppt_x"/>
                                          </p:val>
                                        </p:tav>
                                      </p:tavLst>
                                    </p:anim>
                                    <p:anim calcmode="lin" valueType="num">
                                      <p:cBhvr additive="base">
                                        <p:cTn id="8" dur="3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30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300" fill="hold"/>
                                        <p:tgtEl>
                                          <p:spTgt spid="9"/>
                                        </p:tgtEl>
                                        <p:attrNameLst>
                                          <p:attrName>ppt_x</p:attrName>
                                        </p:attrNameLst>
                                      </p:cBhvr>
                                      <p:tavLst>
                                        <p:tav tm="0">
                                          <p:val>
                                            <p:strVal val="0-#ppt_w/2"/>
                                          </p:val>
                                        </p:tav>
                                        <p:tav tm="100000">
                                          <p:val>
                                            <p:strVal val="#ppt_x"/>
                                          </p:val>
                                        </p:tav>
                                      </p:tavLst>
                                    </p:anim>
                                    <p:anim calcmode="lin" valueType="num">
                                      <p:cBhvr additive="base">
                                        <p:cTn id="12" dur="3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AB57C0F8-B204-4584-AB17-3A4B9892388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492653" y="536291"/>
            <a:ext cx="60959" cy="286504"/>
          </a:xfrm>
          <a:prstGeom prst="rect">
            <a:avLst/>
          </a:prstGeom>
        </p:spPr>
      </p:pic>
      <p:sp>
        <p:nvSpPr>
          <p:cNvPr id="9" name="TextBox 6">
            <a:extLst>
              <a:ext uri="{FF2B5EF4-FFF2-40B4-BE49-F238E27FC236}">
                <a16:creationId xmlns:a16="http://schemas.microsoft.com/office/drawing/2014/main" id="{600E22FB-57CF-AC4D-8891-448E85C72745}"/>
              </a:ext>
            </a:extLst>
          </p:cNvPr>
          <p:cNvSpPr txBox="1"/>
          <p:nvPr/>
        </p:nvSpPr>
        <p:spPr>
          <a:xfrm>
            <a:off x="568360" y="448710"/>
            <a:ext cx="4915128" cy="461665"/>
          </a:xfrm>
          <a:prstGeom prst="rect">
            <a:avLst/>
          </a:prstGeom>
          <a:noFill/>
        </p:spPr>
        <p:txBody>
          <a:bodyPr wrap="none" rtlCol="0">
            <a:spAutoFit/>
          </a:bodyPr>
          <a:lstStyle/>
          <a:p>
            <a:pPr defTabSz="1219020"/>
            <a:r>
              <a:rPr lang="en-US" altLang="zh-CN" sz="2400" dirty="0">
                <a:solidFill>
                  <a:schemeClr val="accent6">
                    <a:lumMod val="60000"/>
                    <a:lumOff val="40000"/>
                  </a:schemeClr>
                </a:solidFill>
                <a:latin typeface="方正黑体简体" panose="02010601030101010101" pitchFamily="2" charset="-122"/>
                <a:ea typeface="方正黑体简体" panose="02010601030101010101" pitchFamily="2" charset="-122"/>
                <a:cs typeface="+mn-ea"/>
                <a:sym typeface="+mn-lt"/>
              </a:rPr>
              <a:t>CHAPTER 4.2-Model application</a:t>
            </a:r>
            <a:endParaRPr lang="zh-CN" altLang="en-US" sz="2400" dirty="0">
              <a:solidFill>
                <a:schemeClr val="accent6">
                  <a:lumMod val="60000"/>
                  <a:lumOff val="40000"/>
                </a:schemeClr>
              </a:solidFill>
              <a:latin typeface="方正黑体简体" panose="02010601030101010101" pitchFamily="2" charset="-122"/>
              <a:ea typeface="方正黑体简体" panose="02010601030101010101" pitchFamily="2" charset="-122"/>
              <a:cs typeface="+mn-ea"/>
              <a:sym typeface="+mn-lt"/>
            </a:endParaRPr>
          </a:p>
        </p:txBody>
      </p:sp>
      <p:sp>
        <p:nvSpPr>
          <p:cNvPr id="14" name="文本框 13">
            <a:extLst>
              <a:ext uri="{FF2B5EF4-FFF2-40B4-BE49-F238E27FC236}">
                <a16:creationId xmlns:a16="http://schemas.microsoft.com/office/drawing/2014/main" id="{07E7644B-28C1-4E3B-96F3-35B2EB5C228C}"/>
              </a:ext>
            </a:extLst>
          </p:cNvPr>
          <p:cNvSpPr txBox="1"/>
          <p:nvPr/>
        </p:nvSpPr>
        <p:spPr>
          <a:xfrm>
            <a:off x="373780" y="1018000"/>
            <a:ext cx="11818220" cy="3170099"/>
          </a:xfrm>
          <a:prstGeom prst="rect">
            <a:avLst/>
          </a:prstGeom>
          <a:noFill/>
        </p:spPr>
        <p:txBody>
          <a:bodyPr wrap="square" rtlCol="0">
            <a:spAutoFit/>
          </a:bodyPr>
          <a:lstStyle/>
          <a:p>
            <a:r>
              <a:rPr lang="en-US" altLang="zh-CN" sz="2000" dirty="0"/>
              <a:t>An unexpected finding was that our ranking was able to identify false job postings.</a:t>
            </a:r>
          </a:p>
          <a:p>
            <a:endParaRPr lang="en-US" altLang="zh-CN" sz="2000" dirty="0"/>
          </a:p>
          <a:p>
            <a:r>
              <a:rPr lang="en-US" altLang="zh-CN" sz="2000" dirty="0"/>
              <a:t>Some companies deliberately inflate their salaries in order to make their job information more attractive.</a:t>
            </a:r>
          </a:p>
          <a:p>
            <a:endParaRPr lang="en-US" altLang="zh-CN" sz="2000" dirty="0"/>
          </a:p>
          <a:p>
            <a:r>
              <a:rPr lang="en-US" altLang="zh-CN" sz="2000" dirty="0"/>
              <a:t>For example, as we can see in the picture, in fact, there are some positions whose salary is only 6,000 yuan a month, but he wrote 13,000 yuan in the recruitment information. The result predicted by our model and the false salary in the recruitment information resulted in a negative growth, which is obviously abnormal.</a:t>
            </a:r>
          </a:p>
          <a:p>
            <a:endParaRPr lang="en-US" altLang="zh-CN" sz="2000" dirty="0"/>
          </a:p>
          <a:p>
            <a:r>
              <a:rPr lang="en-US" altLang="zh-CN" sz="2000" dirty="0"/>
              <a:t>By sorting, the abnormal positions of the recruitment information are put at the end, which can also realize the punishment of the recruitment website for false recruitment information.</a:t>
            </a:r>
            <a:endParaRPr kumimoji="1" lang="zh-CN" altLang="en-US" sz="2000" dirty="0"/>
          </a:p>
        </p:txBody>
      </p:sp>
      <p:pic>
        <p:nvPicPr>
          <p:cNvPr id="4" name="图片 3">
            <a:extLst>
              <a:ext uri="{FF2B5EF4-FFF2-40B4-BE49-F238E27FC236}">
                <a16:creationId xmlns:a16="http://schemas.microsoft.com/office/drawing/2014/main" id="{A44FCC5D-0EB4-4FB6-9B83-52C07A7EA3C9}"/>
              </a:ext>
            </a:extLst>
          </p:cNvPr>
          <p:cNvPicPr>
            <a:picLocks noChangeAspect="1"/>
          </p:cNvPicPr>
          <p:nvPr/>
        </p:nvPicPr>
        <p:blipFill>
          <a:blip r:embed="rId4"/>
          <a:stretch>
            <a:fillRect/>
          </a:stretch>
        </p:blipFill>
        <p:spPr>
          <a:xfrm>
            <a:off x="373780" y="4295724"/>
            <a:ext cx="10635916" cy="2386491"/>
          </a:xfrm>
          <a:prstGeom prst="rect">
            <a:avLst/>
          </a:prstGeom>
        </p:spPr>
      </p:pic>
    </p:spTree>
    <p:extLst>
      <p:ext uri="{BB962C8B-B14F-4D97-AF65-F5344CB8AC3E}">
        <p14:creationId xmlns:p14="http://schemas.microsoft.com/office/powerpoint/2010/main" val="924678480"/>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300" fill="hold"/>
                                        <p:tgtEl>
                                          <p:spTgt spid="2"/>
                                        </p:tgtEl>
                                        <p:attrNameLst>
                                          <p:attrName>ppt_x</p:attrName>
                                        </p:attrNameLst>
                                      </p:cBhvr>
                                      <p:tavLst>
                                        <p:tav tm="0">
                                          <p:val>
                                            <p:strVal val="0-#ppt_w/2"/>
                                          </p:val>
                                        </p:tav>
                                        <p:tav tm="100000">
                                          <p:val>
                                            <p:strVal val="#ppt_x"/>
                                          </p:val>
                                        </p:tav>
                                      </p:tavLst>
                                    </p:anim>
                                    <p:anim calcmode="lin" valueType="num">
                                      <p:cBhvr additive="base">
                                        <p:cTn id="8" dur="3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30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300" fill="hold"/>
                                        <p:tgtEl>
                                          <p:spTgt spid="9"/>
                                        </p:tgtEl>
                                        <p:attrNameLst>
                                          <p:attrName>ppt_x</p:attrName>
                                        </p:attrNameLst>
                                      </p:cBhvr>
                                      <p:tavLst>
                                        <p:tav tm="0">
                                          <p:val>
                                            <p:strVal val="0-#ppt_w/2"/>
                                          </p:val>
                                        </p:tav>
                                        <p:tav tm="100000">
                                          <p:val>
                                            <p:strVal val="#ppt_x"/>
                                          </p:val>
                                        </p:tav>
                                      </p:tavLst>
                                    </p:anim>
                                    <p:anim calcmode="lin" valueType="num">
                                      <p:cBhvr additive="base">
                                        <p:cTn id="12" dur="3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363F6583-FC68-4C1D-A80F-9E9E237520F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30949" y="0"/>
            <a:ext cx="5861051" cy="6858000"/>
          </a:xfrm>
          <a:prstGeom prst="rect">
            <a:avLst/>
          </a:prstGeom>
        </p:spPr>
      </p:pic>
      <p:pic>
        <p:nvPicPr>
          <p:cNvPr id="3" name="图片 2">
            <a:extLst>
              <a:ext uri="{FF2B5EF4-FFF2-40B4-BE49-F238E27FC236}">
                <a16:creationId xmlns:a16="http://schemas.microsoft.com/office/drawing/2014/main" id="{5D405D4A-9CEE-4F04-838A-B4FD713D04D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11968" y="635721"/>
            <a:ext cx="4980032" cy="5915832"/>
          </a:xfrm>
          <a:prstGeom prst="rect">
            <a:avLst/>
          </a:prstGeom>
        </p:spPr>
      </p:pic>
      <p:pic>
        <p:nvPicPr>
          <p:cNvPr id="7" name="图片 6">
            <a:extLst>
              <a:ext uri="{FF2B5EF4-FFF2-40B4-BE49-F238E27FC236}">
                <a16:creationId xmlns:a16="http://schemas.microsoft.com/office/drawing/2014/main" id="{DFD18197-9CA0-4782-A853-24878485ADE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742561" y="2303588"/>
            <a:ext cx="2304259" cy="2250824"/>
          </a:xfrm>
          <a:prstGeom prst="rect">
            <a:avLst/>
          </a:prstGeom>
        </p:spPr>
      </p:pic>
      <p:sp>
        <p:nvSpPr>
          <p:cNvPr id="10" name="TextBox 6">
            <a:extLst>
              <a:ext uri="{FF2B5EF4-FFF2-40B4-BE49-F238E27FC236}">
                <a16:creationId xmlns:a16="http://schemas.microsoft.com/office/drawing/2014/main" id="{723E779C-3F67-4C55-AD01-F5B7C72092FC}"/>
              </a:ext>
            </a:extLst>
          </p:cNvPr>
          <p:cNvSpPr txBox="1"/>
          <p:nvPr/>
        </p:nvSpPr>
        <p:spPr>
          <a:xfrm>
            <a:off x="1424177" y="1892830"/>
            <a:ext cx="4330032" cy="1323439"/>
          </a:xfrm>
          <a:prstGeom prst="rect">
            <a:avLst/>
          </a:prstGeom>
          <a:noFill/>
        </p:spPr>
        <p:txBody>
          <a:bodyPr wrap="none" rtlCol="0">
            <a:spAutoFit/>
          </a:bodyPr>
          <a:lstStyle/>
          <a:p>
            <a:pPr defTabSz="1219020"/>
            <a:r>
              <a:rPr lang="en-US" altLang="zh-CN" sz="8000" dirty="0">
                <a:solidFill>
                  <a:srgbClr val="E1E0D8"/>
                </a:solidFill>
                <a:latin typeface="方正黑体简体" panose="02010601030101010101" pitchFamily="2" charset="-122"/>
                <a:ea typeface="方正黑体简体" panose="02010601030101010101" pitchFamily="2" charset="-122"/>
                <a:cs typeface="+mn-ea"/>
                <a:sym typeface="+mn-lt"/>
              </a:rPr>
              <a:t>PART 01</a:t>
            </a:r>
            <a:endParaRPr lang="zh-CN" altLang="en-US" sz="8000" dirty="0">
              <a:solidFill>
                <a:srgbClr val="E1E0D8"/>
              </a:solidFill>
              <a:latin typeface="方正黑体简体" panose="02010601030101010101" pitchFamily="2" charset="-122"/>
              <a:ea typeface="方正黑体简体" panose="02010601030101010101" pitchFamily="2" charset="-122"/>
              <a:cs typeface="+mn-ea"/>
              <a:sym typeface="+mn-lt"/>
            </a:endParaRPr>
          </a:p>
        </p:txBody>
      </p:sp>
      <p:sp>
        <p:nvSpPr>
          <p:cNvPr id="11" name="TextBox 7">
            <a:extLst>
              <a:ext uri="{FF2B5EF4-FFF2-40B4-BE49-F238E27FC236}">
                <a16:creationId xmlns:a16="http://schemas.microsoft.com/office/drawing/2014/main" id="{09FD52BB-F97A-424A-9BEA-B4FAD72885EE}"/>
              </a:ext>
            </a:extLst>
          </p:cNvPr>
          <p:cNvSpPr txBox="1"/>
          <p:nvPr/>
        </p:nvSpPr>
        <p:spPr>
          <a:xfrm>
            <a:off x="1353709" y="3013501"/>
            <a:ext cx="4470968" cy="830997"/>
          </a:xfrm>
          <a:prstGeom prst="rect">
            <a:avLst/>
          </a:prstGeom>
          <a:noFill/>
        </p:spPr>
        <p:txBody>
          <a:bodyPr wrap="none" rtlCol="0">
            <a:spAutoFit/>
          </a:bodyPr>
          <a:lstStyle/>
          <a:p>
            <a:pPr defTabSz="1219020"/>
            <a:r>
              <a:rPr lang="en-US" altLang="zh-CN" sz="4800" dirty="0">
                <a:solidFill>
                  <a:srgbClr val="4F4D50"/>
                </a:solidFill>
                <a:latin typeface="方正黑体简体" panose="02010601030101010101" pitchFamily="2" charset="-122"/>
                <a:ea typeface="方正黑体简体" panose="02010601030101010101" pitchFamily="2" charset="-122"/>
                <a:cs typeface="+mn-ea"/>
                <a:sym typeface="+mn-lt"/>
              </a:rPr>
              <a:t>Project Review</a:t>
            </a:r>
          </a:p>
        </p:txBody>
      </p:sp>
    </p:spTree>
    <p:extLst>
      <p:ext uri="{BB962C8B-B14F-4D97-AF65-F5344CB8AC3E}">
        <p14:creationId xmlns:p14="http://schemas.microsoft.com/office/powerpoint/2010/main" val="3303075681"/>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1+#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30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1+#ppt_w/2"/>
                                          </p:val>
                                        </p:tav>
                                        <p:tav tm="100000">
                                          <p:val>
                                            <p:strVal val="#ppt_x"/>
                                          </p:val>
                                        </p:tav>
                                      </p:tavLst>
                                    </p:anim>
                                    <p:anim calcmode="lin" valueType="num">
                                      <p:cBhvr additive="base">
                                        <p:cTn id="12" dur="500" fill="hold"/>
                                        <p:tgtEl>
                                          <p:spTgt spid="3"/>
                                        </p:tgtEl>
                                        <p:attrNameLst>
                                          <p:attrName>ppt_y</p:attrName>
                                        </p:attrNameLst>
                                      </p:cBhvr>
                                      <p:tavLst>
                                        <p:tav tm="0">
                                          <p:val>
                                            <p:strVal val="#ppt_y"/>
                                          </p:val>
                                        </p:tav>
                                        <p:tav tm="100000">
                                          <p:val>
                                            <p:strVal val="#ppt_y"/>
                                          </p:val>
                                        </p:tav>
                                      </p:tavLst>
                                    </p:anim>
                                  </p:childTnLst>
                                </p:cTn>
                              </p:par>
                            </p:childTnLst>
                          </p:cTn>
                        </p:par>
                        <p:par>
                          <p:cTn id="13" fill="hold">
                            <p:stCondLst>
                              <p:cond delay="800"/>
                            </p:stCondLst>
                            <p:childTnLst>
                              <p:par>
                                <p:cTn id="14" presetID="10" presetClass="entr" presetSubtype="0" fill="hold" nodeType="after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par>
                                <p:cTn id="17" presetID="2" presetClass="entr" presetSubtype="8"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0-#ppt_w/2"/>
                                          </p:val>
                                        </p:tav>
                                        <p:tav tm="100000">
                                          <p:val>
                                            <p:strVal val="#ppt_x"/>
                                          </p:val>
                                        </p:tav>
                                      </p:tavLst>
                                    </p:anim>
                                    <p:anim calcmode="lin" valueType="num">
                                      <p:cBhvr additive="base">
                                        <p:cTn id="20" dur="500" fill="hold"/>
                                        <p:tgtEl>
                                          <p:spTgt spid="10"/>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300"/>
                                  </p:stCondLst>
                                  <p:childTnLst>
                                    <p:set>
                                      <p:cBhvr>
                                        <p:cTn id="22" dur="1" fill="hold">
                                          <p:stCondLst>
                                            <p:cond delay="0"/>
                                          </p:stCondLst>
                                        </p:cTn>
                                        <p:tgtEl>
                                          <p:spTgt spid="11"/>
                                        </p:tgtEl>
                                        <p:attrNameLst>
                                          <p:attrName>style.visibility</p:attrName>
                                        </p:attrNameLst>
                                      </p:cBhvr>
                                      <p:to>
                                        <p:strVal val="visible"/>
                                      </p:to>
                                    </p:set>
                                    <p:anim calcmode="lin" valueType="num">
                                      <p:cBhvr additive="base">
                                        <p:cTn id="23" dur="500" fill="hold"/>
                                        <p:tgtEl>
                                          <p:spTgt spid="11"/>
                                        </p:tgtEl>
                                        <p:attrNameLst>
                                          <p:attrName>ppt_x</p:attrName>
                                        </p:attrNameLst>
                                      </p:cBhvr>
                                      <p:tavLst>
                                        <p:tav tm="0">
                                          <p:val>
                                            <p:strVal val="0-#ppt_w/2"/>
                                          </p:val>
                                        </p:tav>
                                        <p:tav tm="100000">
                                          <p:val>
                                            <p:strVal val="#ppt_x"/>
                                          </p:val>
                                        </p:tav>
                                      </p:tavLst>
                                    </p:anim>
                                    <p:anim calcmode="lin" valueType="num">
                                      <p:cBhvr additive="base">
                                        <p:cTn id="24"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492653" y="536291"/>
            <a:ext cx="60959" cy="286504"/>
          </a:xfrm>
          <a:prstGeom prst="rect">
            <a:avLst/>
          </a:prstGeom>
        </p:spPr>
      </p:pic>
      <p:sp>
        <p:nvSpPr>
          <p:cNvPr id="9" name="TextBox 6"/>
          <p:cNvSpPr txBox="1"/>
          <p:nvPr/>
        </p:nvSpPr>
        <p:spPr>
          <a:xfrm>
            <a:off x="568360" y="448710"/>
            <a:ext cx="4915128" cy="461665"/>
          </a:xfrm>
          <a:prstGeom prst="rect">
            <a:avLst/>
          </a:prstGeom>
          <a:noFill/>
        </p:spPr>
        <p:txBody>
          <a:bodyPr wrap="none" rtlCol="0">
            <a:spAutoFit/>
          </a:bodyPr>
          <a:lstStyle/>
          <a:p>
            <a:pPr defTabSz="1219200"/>
            <a:r>
              <a:rPr lang="en-US" altLang="zh-CN" sz="2400">
                <a:solidFill>
                  <a:schemeClr val="accent6">
                    <a:lumMod val="60000"/>
                    <a:lumOff val="40000"/>
                  </a:schemeClr>
                </a:solidFill>
                <a:latin typeface="方正黑体简体" panose="02010601030101010101" pitchFamily="2" charset="-122"/>
                <a:ea typeface="方正黑体简体" panose="02010601030101010101" pitchFamily="2" charset="-122"/>
                <a:cs typeface="+mn-ea"/>
                <a:sym typeface="+mn-lt"/>
              </a:rPr>
              <a:t>CHAPTER 4.2-Model application</a:t>
            </a:r>
            <a:endParaRPr lang="zh-CN" altLang="en-US" sz="2400" dirty="0">
              <a:solidFill>
                <a:schemeClr val="accent6">
                  <a:lumMod val="60000"/>
                  <a:lumOff val="40000"/>
                </a:schemeClr>
              </a:solidFill>
              <a:latin typeface="方正黑体简体" panose="02010601030101010101" pitchFamily="2" charset="-122"/>
              <a:ea typeface="方正黑体简体" panose="02010601030101010101" pitchFamily="2" charset="-122"/>
              <a:cs typeface="+mn-ea"/>
              <a:sym typeface="+mn-lt"/>
            </a:endParaRPr>
          </a:p>
        </p:txBody>
      </p:sp>
      <p:sp>
        <p:nvSpPr>
          <p:cNvPr id="14" name="文本框 13"/>
          <p:cNvSpPr txBox="1"/>
          <p:nvPr/>
        </p:nvSpPr>
        <p:spPr>
          <a:xfrm>
            <a:off x="1953953" y="4711222"/>
            <a:ext cx="8284092" cy="1477328"/>
          </a:xfrm>
          <a:prstGeom prst="rect">
            <a:avLst/>
          </a:prstGeom>
          <a:noFill/>
        </p:spPr>
        <p:txBody>
          <a:bodyPr wrap="square" rtlCol="0">
            <a:spAutoFit/>
          </a:bodyPr>
          <a:lstStyle/>
          <a:p>
            <a:r>
              <a:rPr lang="en-US" altLang="zh-CN" dirty="0">
                <a:latin typeface="Times New Roman" panose="02020603050405020304" charset="0"/>
                <a:cs typeface="Times New Roman" panose="02020603050405020304" charset="0"/>
              </a:rPr>
              <a:t>In order of expected salary growth, some jobs with low initial salary were ranked very high.</a:t>
            </a:r>
          </a:p>
          <a:p>
            <a:r>
              <a:rPr lang="en-US" altLang="zh-CN" dirty="0">
                <a:latin typeface="Times New Roman" panose="02020603050405020304" charset="0"/>
                <a:cs typeface="Times New Roman" panose="02020603050405020304" charset="0"/>
              </a:rPr>
              <a:t>To solve this problem, we designed a new index. On the basis of the original index, we have multiplied the ratio of the initial salary to the local average wage. At the same time, in order to amplify the impact of the initial salary, we squared this parameter.</a:t>
            </a:r>
          </a:p>
        </p:txBody>
      </p:sp>
      <p:pic>
        <p:nvPicPr>
          <p:cNvPr id="3" name="图片 2">
            <a:extLst>
              <a:ext uri="{FF2B5EF4-FFF2-40B4-BE49-F238E27FC236}">
                <a16:creationId xmlns:a16="http://schemas.microsoft.com/office/drawing/2014/main" id="{C4E2D45B-F147-4BE8-B7B3-51FCDA24B110}"/>
              </a:ext>
            </a:extLst>
          </p:cNvPr>
          <p:cNvPicPr>
            <a:picLocks noChangeAspect="1"/>
          </p:cNvPicPr>
          <p:nvPr/>
        </p:nvPicPr>
        <p:blipFill>
          <a:blip r:embed="rId4"/>
          <a:stretch>
            <a:fillRect/>
          </a:stretch>
        </p:blipFill>
        <p:spPr>
          <a:xfrm>
            <a:off x="876300" y="1408114"/>
            <a:ext cx="10439400" cy="781050"/>
          </a:xfrm>
          <a:prstGeom prst="rect">
            <a:avLst/>
          </a:prstGeom>
        </p:spPr>
      </p:pic>
      <mc:AlternateContent xmlns:mc="http://schemas.openxmlformats.org/markup-compatibility/2006">
        <mc:Choice xmlns:a14="http://schemas.microsoft.com/office/drawing/2010/main" Requires="a14">
          <p:sp>
            <p:nvSpPr>
              <p:cNvPr id="6" name="文本框 5">
                <a:extLst>
                  <a:ext uri="{FF2B5EF4-FFF2-40B4-BE49-F238E27FC236}">
                    <a16:creationId xmlns:a16="http://schemas.microsoft.com/office/drawing/2014/main" id="{043B955E-A4BC-43B6-A911-0AE3477D42E2}"/>
                  </a:ext>
                </a:extLst>
              </p:cNvPr>
              <p:cNvSpPr txBox="1"/>
              <p:nvPr/>
            </p:nvSpPr>
            <p:spPr>
              <a:xfrm>
                <a:off x="3211556" y="2807164"/>
                <a:ext cx="5768887" cy="128605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𝐼𝑁𝐷𝐸𝑋</m:t>
                      </m:r>
                      <m:r>
                        <a:rPr lang="en-US" altLang="zh-CN" i="1" smtClean="0">
                          <a:latin typeface="Cambria Math" panose="02040503050406030204" pitchFamily="18" charset="0"/>
                        </a:rPr>
                        <m:t>=</m:t>
                      </m:r>
                      <m:f>
                        <m:fPr>
                          <m:ctrlPr>
                            <a:rPr lang="en-US" altLang="zh-CN" i="1" smtClean="0">
                              <a:latin typeface="Cambria Math" panose="02040503050406030204" pitchFamily="18" charset="0"/>
                            </a:rPr>
                          </m:ctrlPr>
                        </m:fPr>
                        <m:num>
                          <m:r>
                            <a:rPr lang="en-US" altLang="zh-CN" i="1">
                              <a:latin typeface="Cambria Math" panose="02040503050406030204" pitchFamily="18" charset="0"/>
                            </a:rPr>
                            <m:t>𝑃𝑟𝑒𝑑𝑖𝑐𝑡𝑖𝑛𝑔</m:t>
                          </m:r>
                          <m:r>
                            <a:rPr lang="en-US" altLang="zh-CN" i="1">
                              <a:latin typeface="Cambria Math" panose="02040503050406030204" pitchFamily="18" charset="0"/>
                            </a:rPr>
                            <m:t> </m:t>
                          </m:r>
                          <m:r>
                            <a:rPr lang="en-US" altLang="zh-CN" i="1">
                              <a:latin typeface="Cambria Math" panose="02040503050406030204" pitchFamily="18" charset="0"/>
                            </a:rPr>
                            <m:t>𝑠𝑎𝑙𝑎𝑟𝑦</m:t>
                          </m:r>
                        </m:num>
                        <m:den>
                          <m:r>
                            <a:rPr lang="en-US" altLang="zh-CN" b="0" i="1" smtClean="0">
                              <a:latin typeface="Cambria Math" panose="02040503050406030204" pitchFamily="18" charset="0"/>
                            </a:rPr>
                            <m:t>𝐼</m:t>
                          </m:r>
                          <m:r>
                            <a:rPr lang="en-US" altLang="zh-CN" i="1">
                              <a:latin typeface="Cambria Math" panose="02040503050406030204" pitchFamily="18" charset="0"/>
                            </a:rPr>
                            <m:t>𝑛𝑖𝑡𝑖𝑎𝑙</m:t>
                          </m:r>
                          <m:r>
                            <a:rPr lang="en-US" altLang="zh-CN" i="1">
                              <a:latin typeface="Cambria Math" panose="02040503050406030204" pitchFamily="18" charset="0"/>
                            </a:rPr>
                            <m:t> </m:t>
                          </m:r>
                          <m:r>
                            <a:rPr lang="en-US" altLang="zh-CN" i="1">
                              <a:latin typeface="Cambria Math" panose="02040503050406030204" pitchFamily="18" charset="0"/>
                            </a:rPr>
                            <m:t>𝑠𝑎𝑙𝑎𝑟𝑦</m:t>
                          </m:r>
                        </m:den>
                      </m:f>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f>
                            <m:fPr>
                              <m:ctrlPr>
                                <a:rPr lang="en-US" altLang="zh-CN" i="1">
                                  <a:latin typeface="Cambria Math" panose="02040503050406030204" pitchFamily="18" charset="0"/>
                                </a:rPr>
                              </m:ctrlPr>
                            </m:fPr>
                            <m:num>
                              <m:r>
                                <a:rPr lang="en-US" altLang="zh-CN" i="1">
                                  <a:latin typeface="Cambria Math" panose="02040503050406030204" pitchFamily="18" charset="0"/>
                                </a:rPr>
                                <m:t>𝐼𝑛𝑖𝑡𝑖𝑎𝑙</m:t>
                              </m:r>
                              <m:r>
                                <a:rPr lang="en-US" altLang="zh-CN" i="1">
                                  <a:latin typeface="Cambria Math" panose="02040503050406030204" pitchFamily="18" charset="0"/>
                                </a:rPr>
                                <m:t> </m:t>
                              </m:r>
                              <m:r>
                                <a:rPr lang="en-US" altLang="zh-CN" i="1">
                                  <a:latin typeface="Cambria Math" panose="02040503050406030204" pitchFamily="18" charset="0"/>
                                </a:rPr>
                                <m:t>𝑠𝑎𝑙𝑎𝑟𝑦</m:t>
                              </m:r>
                            </m:num>
                            <m:den>
                              <m:r>
                                <a:rPr lang="en-US" altLang="zh-CN" i="1">
                                  <a:latin typeface="Cambria Math" panose="02040503050406030204" pitchFamily="18" charset="0"/>
                                </a:rPr>
                                <m:t>𝐿𝑜𝑐𝑎𝑙</m:t>
                              </m:r>
                              <m:r>
                                <a:rPr lang="en-US" altLang="zh-CN" i="1">
                                  <a:latin typeface="Cambria Math" panose="02040503050406030204" pitchFamily="18" charset="0"/>
                                </a:rPr>
                                <m:t> </m:t>
                              </m:r>
                              <m:r>
                                <a:rPr lang="en-US" altLang="zh-CN" i="1">
                                  <a:latin typeface="Cambria Math" panose="02040503050406030204" pitchFamily="18" charset="0"/>
                                </a:rPr>
                                <m:t>𝑎𝑣𝑒𝑟𝑎𝑔𝑒</m:t>
                              </m:r>
                              <m:r>
                                <a:rPr lang="en-US" altLang="zh-CN" i="1">
                                  <a:latin typeface="Cambria Math" panose="02040503050406030204" pitchFamily="18" charset="0"/>
                                </a:rPr>
                                <m:t> </m:t>
                              </m:r>
                              <m:r>
                                <a:rPr lang="en-US" altLang="zh-CN" i="1">
                                  <a:latin typeface="Cambria Math" panose="02040503050406030204" pitchFamily="18" charset="0"/>
                                </a:rPr>
                                <m:t>𝑠𝑎𝑙𝑎𝑟𝑦</m:t>
                              </m:r>
                            </m:den>
                          </m:f>
                          <m:r>
                            <a:rPr lang="en-US" altLang="zh-CN" b="0" i="1" smtClean="0">
                              <a:latin typeface="Cambria Math" panose="02040503050406030204" pitchFamily="18" charset="0"/>
                            </a:rPr>
                            <m:t>)</m:t>
                          </m:r>
                        </m:e>
                        <m:sup>
                          <m:r>
                            <a:rPr lang="en-US" altLang="zh-CN" b="0" i="1" smtClean="0">
                              <a:latin typeface="Cambria Math" panose="02040503050406030204" pitchFamily="18" charset="0"/>
                            </a:rPr>
                            <m:t>2</m:t>
                          </m:r>
                        </m:sup>
                      </m:sSup>
                    </m:oMath>
                  </m:oMathPara>
                </a14:m>
                <a:endParaRPr lang="en-US" altLang="zh-CN" dirty="0"/>
              </a:p>
              <a:p>
                <a:r>
                  <a:rPr lang="en-US" altLang="zh-CN" dirty="0"/>
                  <a:t> </a:t>
                </a:r>
                <a14:m>
                  <m:oMath xmlns:m="http://schemas.openxmlformats.org/officeDocument/2006/math">
                    <m:r>
                      <a:rPr lang="en-US" altLang="zh-CN" b="0" i="0" smtClean="0">
                        <a:latin typeface="Cambria Math" panose="02040503050406030204" pitchFamily="18" charset="0"/>
                      </a:rPr>
                      <m:t>               </m:t>
                    </m:r>
                    <m:r>
                      <a:rPr lang="en-US" altLang="zh-CN" b="0" i="1" smtClean="0">
                        <a:latin typeface="Cambria Math" panose="02040503050406030204" pitchFamily="18" charset="0"/>
                      </a:rPr>
                      <m:t> </m:t>
                    </m:r>
                  </m:oMath>
                </a14:m>
                <a:endParaRPr lang="en-US" altLang="zh-CN" b="0" i="1" dirty="0">
                  <a:latin typeface="Cambria Math" panose="02040503050406030204" pitchFamily="18" charset="0"/>
                </a:endParaRPr>
              </a:p>
              <a:p>
                <a:r>
                  <a:rPr lang="en-US" altLang="zh-CN" dirty="0"/>
                  <a:t>              </a:t>
                </a:r>
                <a14:m>
                  <m:oMath xmlns:m="http://schemas.openxmlformats.org/officeDocument/2006/math">
                    <m:r>
                      <a:rPr lang="en-US" altLang="zh-CN" i="1">
                        <a:latin typeface="Cambria Math" panose="02040503050406030204" pitchFamily="18" charset="0"/>
                      </a:rPr>
                      <m:t>=</m:t>
                    </m:r>
                  </m:oMath>
                </a14:m>
                <a:r>
                  <a:rPr lang="en-US" altLang="zh-CN" dirty="0"/>
                  <a:t> </a:t>
                </a:r>
                <a14:m>
                  <m:oMath xmlns:m="http://schemas.openxmlformats.org/officeDocument/2006/math">
                    <m:f>
                      <m:fPr>
                        <m:ctrlPr>
                          <a:rPr lang="en-US" altLang="zh-CN" i="1">
                            <a:latin typeface="Cambria Math" panose="02040503050406030204" pitchFamily="18" charset="0"/>
                          </a:rPr>
                        </m:ctrlPr>
                      </m:fPr>
                      <m:num>
                        <m:r>
                          <a:rPr lang="en-US" altLang="zh-CN" i="1">
                            <a:latin typeface="Cambria Math" panose="02040503050406030204" pitchFamily="18" charset="0"/>
                          </a:rPr>
                          <m:t>𝑃𝑟𝑒𝑑𝑖𝑐𝑡𝑖𝑛𝑔</m:t>
                        </m:r>
                        <m:r>
                          <a:rPr lang="en-US" altLang="zh-CN" i="1">
                            <a:latin typeface="Cambria Math" panose="02040503050406030204" pitchFamily="18" charset="0"/>
                          </a:rPr>
                          <m:t> </m:t>
                        </m:r>
                        <m:r>
                          <a:rPr lang="en-US" altLang="zh-CN" i="1">
                            <a:latin typeface="Cambria Math" panose="02040503050406030204" pitchFamily="18" charset="0"/>
                          </a:rPr>
                          <m:t>𝑠𝑎𝑙𝑎𝑟𝑦</m:t>
                        </m:r>
                        <m:r>
                          <a:rPr lang="en-US" altLang="zh-CN" b="0" i="1" smtClean="0">
                            <a:latin typeface="Cambria Math" panose="02040503050406030204" pitchFamily="18" charset="0"/>
                          </a:rPr>
                          <m:t>∗</m:t>
                        </m:r>
                        <m:r>
                          <a:rPr lang="en-US" altLang="zh-CN" i="1">
                            <a:latin typeface="Cambria Math" panose="02040503050406030204" pitchFamily="18" charset="0"/>
                          </a:rPr>
                          <m:t>𝐼𝑛𝑖𝑡𝑖𝑎𝑙</m:t>
                        </m:r>
                        <m:r>
                          <a:rPr lang="en-US" altLang="zh-CN" i="1">
                            <a:latin typeface="Cambria Math" panose="02040503050406030204" pitchFamily="18" charset="0"/>
                          </a:rPr>
                          <m:t> </m:t>
                        </m:r>
                        <m:r>
                          <a:rPr lang="en-US" altLang="zh-CN" i="1">
                            <a:latin typeface="Cambria Math" panose="02040503050406030204" pitchFamily="18" charset="0"/>
                          </a:rPr>
                          <m:t>𝑠𝑎𝑙𝑎𝑟𝑦</m:t>
                        </m:r>
                      </m:num>
                      <m:den>
                        <m:sSup>
                          <m:sSupPr>
                            <m:ctrlPr>
                              <a:rPr lang="en-US" altLang="zh-CN" i="1">
                                <a:latin typeface="Cambria Math" panose="02040503050406030204" pitchFamily="18" charset="0"/>
                              </a:rPr>
                            </m:ctrlPr>
                          </m:sSupPr>
                          <m:e>
                            <m:r>
                              <a:rPr lang="en-US" altLang="zh-CN" i="1">
                                <a:latin typeface="Cambria Math" panose="02040503050406030204" pitchFamily="18" charset="0"/>
                              </a:rPr>
                              <m:t>𝐿𝑜𝑐𝑎𝑙</m:t>
                            </m:r>
                            <m:r>
                              <a:rPr lang="en-US" altLang="zh-CN" i="1">
                                <a:latin typeface="Cambria Math" panose="02040503050406030204" pitchFamily="18" charset="0"/>
                              </a:rPr>
                              <m:t> </m:t>
                            </m:r>
                            <m:r>
                              <a:rPr lang="en-US" altLang="zh-CN" i="1">
                                <a:latin typeface="Cambria Math" panose="02040503050406030204" pitchFamily="18" charset="0"/>
                              </a:rPr>
                              <m:t>𝑎𝑣𝑒𝑟𝑎𝑔𝑒</m:t>
                            </m:r>
                            <m:r>
                              <a:rPr lang="en-US" altLang="zh-CN" i="1">
                                <a:latin typeface="Cambria Math" panose="02040503050406030204" pitchFamily="18" charset="0"/>
                              </a:rPr>
                              <m:t> </m:t>
                            </m:r>
                            <m:r>
                              <a:rPr lang="en-US" altLang="zh-CN" i="1">
                                <a:latin typeface="Cambria Math" panose="02040503050406030204" pitchFamily="18" charset="0"/>
                              </a:rPr>
                              <m:t>𝑠𝑎𝑙𝑎𝑟𝑦</m:t>
                            </m:r>
                          </m:e>
                          <m:sup>
                            <m:r>
                              <a:rPr lang="en-US" altLang="zh-CN" i="1">
                                <a:latin typeface="Cambria Math" panose="02040503050406030204" pitchFamily="18" charset="0"/>
                              </a:rPr>
                              <m:t>2</m:t>
                            </m:r>
                          </m:sup>
                        </m:sSup>
                      </m:den>
                    </m:f>
                  </m:oMath>
                </a14:m>
                <a:endParaRPr lang="zh-CN" altLang="en-US" dirty="0"/>
              </a:p>
            </p:txBody>
          </p:sp>
        </mc:Choice>
        <mc:Fallback>
          <p:sp>
            <p:nvSpPr>
              <p:cNvPr id="6" name="文本框 5">
                <a:extLst>
                  <a:ext uri="{FF2B5EF4-FFF2-40B4-BE49-F238E27FC236}">
                    <a16:creationId xmlns:a16="http://schemas.microsoft.com/office/drawing/2014/main" id="{043B955E-A4BC-43B6-A911-0AE3477D42E2}"/>
                  </a:ext>
                </a:extLst>
              </p:cNvPr>
              <p:cNvSpPr txBox="1">
                <a:spLocks noRot="1" noChangeAspect="1" noMove="1" noResize="1" noEditPoints="1" noAdjustHandles="1" noChangeArrowheads="1" noChangeShapeType="1" noTextEdit="1"/>
              </p:cNvSpPr>
              <p:nvPr/>
            </p:nvSpPr>
            <p:spPr>
              <a:xfrm>
                <a:off x="3211556" y="2807164"/>
                <a:ext cx="5768887" cy="1286058"/>
              </a:xfrm>
              <a:prstGeom prst="rect">
                <a:avLst/>
              </a:prstGeom>
              <a:blipFill>
                <a:blip r:embed="rId5"/>
                <a:stretch>
                  <a:fillRect b="-521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783641156"/>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300" fill="hold"/>
                                        <p:tgtEl>
                                          <p:spTgt spid="2"/>
                                        </p:tgtEl>
                                        <p:attrNameLst>
                                          <p:attrName>ppt_x</p:attrName>
                                        </p:attrNameLst>
                                      </p:cBhvr>
                                      <p:tavLst>
                                        <p:tav tm="0">
                                          <p:val>
                                            <p:strVal val="0-#ppt_w/2"/>
                                          </p:val>
                                        </p:tav>
                                        <p:tav tm="100000">
                                          <p:val>
                                            <p:strVal val="#ppt_x"/>
                                          </p:val>
                                        </p:tav>
                                      </p:tavLst>
                                    </p:anim>
                                    <p:anim calcmode="lin" valueType="num">
                                      <p:cBhvr additive="base">
                                        <p:cTn id="8" dur="3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30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300" fill="hold"/>
                                        <p:tgtEl>
                                          <p:spTgt spid="9"/>
                                        </p:tgtEl>
                                        <p:attrNameLst>
                                          <p:attrName>ppt_x</p:attrName>
                                        </p:attrNameLst>
                                      </p:cBhvr>
                                      <p:tavLst>
                                        <p:tav tm="0">
                                          <p:val>
                                            <p:strVal val="0-#ppt_w/2"/>
                                          </p:val>
                                        </p:tav>
                                        <p:tav tm="100000">
                                          <p:val>
                                            <p:strVal val="#ppt_x"/>
                                          </p:val>
                                        </p:tav>
                                      </p:tavLst>
                                    </p:anim>
                                    <p:anim calcmode="lin" valueType="num">
                                      <p:cBhvr additive="base">
                                        <p:cTn id="12" dur="3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492653" y="536291"/>
            <a:ext cx="60959" cy="286504"/>
          </a:xfrm>
          <a:prstGeom prst="rect">
            <a:avLst/>
          </a:prstGeom>
        </p:spPr>
      </p:pic>
      <p:sp>
        <p:nvSpPr>
          <p:cNvPr id="9" name="TextBox 6"/>
          <p:cNvSpPr txBox="1"/>
          <p:nvPr/>
        </p:nvSpPr>
        <p:spPr>
          <a:xfrm>
            <a:off x="568360" y="448710"/>
            <a:ext cx="4915128" cy="461665"/>
          </a:xfrm>
          <a:prstGeom prst="rect">
            <a:avLst/>
          </a:prstGeom>
          <a:noFill/>
        </p:spPr>
        <p:txBody>
          <a:bodyPr wrap="none" rtlCol="0">
            <a:spAutoFit/>
          </a:bodyPr>
          <a:lstStyle/>
          <a:p>
            <a:pPr defTabSz="1219200"/>
            <a:r>
              <a:rPr lang="en-US" altLang="zh-CN" sz="2400">
                <a:solidFill>
                  <a:schemeClr val="accent6">
                    <a:lumMod val="60000"/>
                    <a:lumOff val="40000"/>
                  </a:schemeClr>
                </a:solidFill>
                <a:latin typeface="方正黑体简体" panose="02010601030101010101" pitchFamily="2" charset="-122"/>
                <a:ea typeface="方正黑体简体" panose="02010601030101010101" pitchFamily="2" charset="-122"/>
                <a:cs typeface="+mn-ea"/>
                <a:sym typeface="+mn-lt"/>
              </a:rPr>
              <a:t>CHAPTER 4.2-Model application</a:t>
            </a:r>
            <a:endParaRPr lang="zh-CN" altLang="en-US" sz="2400" dirty="0">
              <a:solidFill>
                <a:schemeClr val="accent6">
                  <a:lumMod val="60000"/>
                  <a:lumOff val="40000"/>
                </a:schemeClr>
              </a:solidFill>
              <a:latin typeface="方正黑体简体" panose="02010601030101010101" pitchFamily="2" charset="-122"/>
              <a:ea typeface="方正黑体简体" panose="02010601030101010101" pitchFamily="2" charset="-122"/>
              <a:cs typeface="+mn-ea"/>
              <a:sym typeface="+mn-lt"/>
            </a:endParaRPr>
          </a:p>
        </p:txBody>
      </p:sp>
      <p:sp>
        <p:nvSpPr>
          <p:cNvPr id="14" name="文本框 13"/>
          <p:cNvSpPr txBox="1"/>
          <p:nvPr/>
        </p:nvSpPr>
        <p:spPr>
          <a:xfrm rot="10800000" flipV="1">
            <a:off x="8658625" y="1166841"/>
            <a:ext cx="3082801" cy="4524315"/>
          </a:xfrm>
          <a:prstGeom prst="rect">
            <a:avLst/>
          </a:prstGeom>
          <a:noFill/>
        </p:spPr>
        <p:txBody>
          <a:bodyPr wrap="square" rtlCol="0">
            <a:spAutoFit/>
          </a:bodyPr>
          <a:lstStyle/>
          <a:p>
            <a:r>
              <a:rPr lang="en-US" altLang="zh-CN" dirty="0">
                <a:latin typeface="Times New Roman" panose="02020603050405020304" charset="0"/>
                <a:cs typeface="Times New Roman" panose="02020603050405020304" charset="0"/>
              </a:rPr>
              <a:t>As can be seen from the latest ranking results, the positions of those jobs with very low initial salary have been pulled down, and the ranking of those jobs with relatively high initial salary has significantly increased.</a:t>
            </a:r>
          </a:p>
          <a:p>
            <a:endParaRPr lang="en-US" altLang="zh-CN" dirty="0">
              <a:latin typeface="Times New Roman" panose="02020603050405020304" charset="0"/>
              <a:cs typeface="Times New Roman" panose="02020603050405020304" charset="0"/>
            </a:endParaRPr>
          </a:p>
          <a:p>
            <a:r>
              <a:rPr lang="en-US" altLang="zh-CN" dirty="0">
                <a:latin typeface="Times New Roman" panose="02020603050405020304" charset="0"/>
                <a:cs typeface="Times New Roman" panose="02020603050405020304" charset="0"/>
              </a:rPr>
              <a:t>As a result, the new ranking is more consistent with the general perception that jobs in games and software, for example, are much more likely to be paid more than jobs in other industries.</a:t>
            </a:r>
          </a:p>
        </p:txBody>
      </p:sp>
      <p:pic>
        <p:nvPicPr>
          <p:cNvPr id="5" name="图片 4">
            <a:extLst>
              <a:ext uri="{FF2B5EF4-FFF2-40B4-BE49-F238E27FC236}">
                <a16:creationId xmlns:a16="http://schemas.microsoft.com/office/drawing/2014/main" id="{80AA8B21-9C09-4C94-ABEB-C6228EC010BB}"/>
              </a:ext>
            </a:extLst>
          </p:cNvPr>
          <p:cNvPicPr>
            <a:picLocks noChangeAspect="1"/>
          </p:cNvPicPr>
          <p:nvPr/>
        </p:nvPicPr>
        <p:blipFill>
          <a:blip r:embed="rId4"/>
          <a:stretch>
            <a:fillRect/>
          </a:stretch>
        </p:blipFill>
        <p:spPr>
          <a:xfrm>
            <a:off x="492653" y="1473518"/>
            <a:ext cx="7764095" cy="3910959"/>
          </a:xfrm>
          <a:prstGeom prst="rect">
            <a:avLst/>
          </a:prstGeom>
        </p:spPr>
      </p:pic>
    </p:spTree>
    <p:extLst>
      <p:ext uri="{BB962C8B-B14F-4D97-AF65-F5344CB8AC3E}">
        <p14:creationId xmlns:p14="http://schemas.microsoft.com/office/powerpoint/2010/main" val="176477769"/>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300" fill="hold"/>
                                        <p:tgtEl>
                                          <p:spTgt spid="2"/>
                                        </p:tgtEl>
                                        <p:attrNameLst>
                                          <p:attrName>ppt_x</p:attrName>
                                        </p:attrNameLst>
                                      </p:cBhvr>
                                      <p:tavLst>
                                        <p:tav tm="0">
                                          <p:val>
                                            <p:strVal val="0-#ppt_w/2"/>
                                          </p:val>
                                        </p:tav>
                                        <p:tav tm="100000">
                                          <p:val>
                                            <p:strVal val="#ppt_x"/>
                                          </p:val>
                                        </p:tav>
                                      </p:tavLst>
                                    </p:anim>
                                    <p:anim calcmode="lin" valueType="num">
                                      <p:cBhvr additive="base">
                                        <p:cTn id="8" dur="3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30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300" fill="hold"/>
                                        <p:tgtEl>
                                          <p:spTgt spid="9"/>
                                        </p:tgtEl>
                                        <p:attrNameLst>
                                          <p:attrName>ppt_x</p:attrName>
                                        </p:attrNameLst>
                                      </p:cBhvr>
                                      <p:tavLst>
                                        <p:tav tm="0">
                                          <p:val>
                                            <p:strVal val="0-#ppt_w/2"/>
                                          </p:val>
                                        </p:tav>
                                        <p:tav tm="100000">
                                          <p:val>
                                            <p:strVal val="#ppt_x"/>
                                          </p:val>
                                        </p:tav>
                                      </p:tavLst>
                                    </p:anim>
                                    <p:anim calcmode="lin" valueType="num">
                                      <p:cBhvr additive="base">
                                        <p:cTn id="12" dur="3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492653" y="536291"/>
            <a:ext cx="60959" cy="286504"/>
          </a:xfrm>
          <a:prstGeom prst="rect">
            <a:avLst/>
          </a:prstGeom>
        </p:spPr>
      </p:pic>
      <p:sp>
        <p:nvSpPr>
          <p:cNvPr id="9" name="TextBox 6"/>
          <p:cNvSpPr txBox="1"/>
          <p:nvPr/>
        </p:nvSpPr>
        <p:spPr>
          <a:xfrm>
            <a:off x="568360" y="448710"/>
            <a:ext cx="4915128" cy="461665"/>
          </a:xfrm>
          <a:prstGeom prst="rect">
            <a:avLst/>
          </a:prstGeom>
          <a:noFill/>
        </p:spPr>
        <p:txBody>
          <a:bodyPr wrap="none" rtlCol="0">
            <a:spAutoFit/>
          </a:bodyPr>
          <a:lstStyle/>
          <a:p>
            <a:pPr defTabSz="1219200"/>
            <a:r>
              <a:rPr lang="en-US" altLang="zh-CN" sz="2400">
                <a:solidFill>
                  <a:schemeClr val="accent6">
                    <a:lumMod val="60000"/>
                    <a:lumOff val="40000"/>
                  </a:schemeClr>
                </a:solidFill>
                <a:latin typeface="方正黑体简体" panose="02010601030101010101" pitchFamily="2" charset="-122"/>
                <a:ea typeface="方正黑体简体" panose="02010601030101010101" pitchFamily="2" charset="-122"/>
                <a:cs typeface="+mn-ea"/>
                <a:sym typeface="+mn-lt"/>
              </a:rPr>
              <a:t>CHAPTER 4.2-Model application</a:t>
            </a:r>
            <a:endParaRPr lang="zh-CN" altLang="en-US" sz="2400" dirty="0">
              <a:solidFill>
                <a:schemeClr val="accent6">
                  <a:lumMod val="60000"/>
                  <a:lumOff val="40000"/>
                </a:schemeClr>
              </a:solidFill>
              <a:latin typeface="方正黑体简体" panose="02010601030101010101" pitchFamily="2" charset="-122"/>
              <a:ea typeface="方正黑体简体" panose="02010601030101010101" pitchFamily="2" charset="-122"/>
              <a:cs typeface="+mn-ea"/>
              <a:sym typeface="+mn-lt"/>
            </a:endParaRPr>
          </a:p>
        </p:txBody>
      </p:sp>
      <p:sp>
        <p:nvSpPr>
          <p:cNvPr id="14" name="文本框 13"/>
          <p:cNvSpPr txBox="1"/>
          <p:nvPr/>
        </p:nvSpPr>
        <p:spPr>
          <a:xfrm rot="10800000" flipV="1">
            <a:off x="2730077" y="4353552"/>
            <a:ext cx="6731845" cy="1569660"/>
          </a:xfrm>
          <a:prstGeom prst="rect">
            <a:avLst/>
          </a:prstGeom>
          <a:noFill/>
        </p:spPr>
        <p:txBody>
          <a:bodyPr wrap="square" rtlCol="0">
            <a:spAutoFit/>
          </a:bodyPr>
          <a:lstStyle/>
          <a:p>
            <a:r>
              <a:rPr lang="en-US" altLang="zh-CN" sz="2400" dirty="0">
                <a:latin typeface="Times New Roman" panose="02020603050405020304" charset="0"/>
                <a:ea typeface="方正黑体简体" panose="02010601030101010101"/>
                <a:cs typeface="Times New Roman" panose="02020603050405020304" charset="0"/>
              </a:rPr>
              <a:t>At the same time, the new index still plays a role in the identification of false recruitment information, which is still at the bottom of the recommended ranking.</a:t>
            </a:r>
          </a:p>
        </p:txBody>
      </p:sp>
      <p:pic>
        <p:nvPicPr>
          <p:cNvPr id="4" name="图片 3" descr="地图的截图&#10;&#10;描述已自动生成">
            <a:extLst>
              <a:ext uri="{FF2B5EF4-FFF2-40B4-BE49-F238E27FC236}">
                <a16:creationId xmlns:a16="http://schemas.microsoft.com/office/drawing/2014/main" id="{8EE2DF4C-9FC0-4E19-92A5-0E895C6033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0320" y="1344959"/>
            <a:ext cx="10971358" cy="2318978"/>
          </a:xfrm>
          <a:prstGeom prst="rect">
            <a:avLst/>
          </a:prstGeom>
        </p:spPr>
      </p:pic>
    </p:spTree>
    <p:extLst>
      <p:ext uri="{BB962C8B-B14F-4D97-AF65-F5344CB8AC3E}">
        <p14:creationId xmlns:p14="http://schemas.microsoft.com/office/powerpoint/2010/main" val="1397437917"/>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300" fill="hold"/>
                                        <p:tgtEl>
                                          <p:spTgt spid="2"/>
                                        </p:tgtEl>
                                        <p:attrNameLst>
                                          <p:attrName>ppt_x</p:attrName>
                                        </p:attrNameLst>
                                      </p:cBhvr>
                                      <p:tavLst>
                                        <p:tav tm="0">
                                          <p:val>
                                            <p:strVal val="0-#ppt_w/2"/>
                                          </p:val>
                                        </p:tav>
                                        <p:tav tm="100000">
                                          <p:val>
                                            <p:strVal val="#ppt_x"/>
                                          </p:val>
                                        </p:tav>
                                      </p:tavLst>
                                    </p:anim>
                                    <p:anim calcmode="lin" valueType="num">
                                      <p:cBhvr additive="base">
                                        <p:cTn id="8" dur="3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30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300" fill="hold"/>
                                        <p:tgtEl>
                                          <p:spTgt spid="9"/>
                                        </p:tgtEl>
                                        <p:attrNameLst>
                                          <p:attrName>ppt_x</p:attrName>
                                        </p:attrNameLst>
                                      </p:cBhvr>
                                      <p:tavLst>
                                        <p:tav tm="0">
                                          <p:val>
                                            <p:strVal val="0-#ppt_w/2"/>
                                          </p:val>
                                        </p:tav>
                                        <p:tav tm="100000">
                                          <p:val>
                                            <p:strVal val="#ppt_x"/>
                                          </p:val>
                                        </p:tav>
                                      </p:tavLst>
                                    </p:anim>
                                    <p:anim calcmode="lin" valueType="num">
                                      <p:cBhvr additive="base">
                                        <p:cTn id="12" dur="3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AB57C0F8-B204-4584-AB17-3A4B9892388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492653" y="536291"/>
            <a:ext cx="60959" cy="286504"/>
          </a:xfrm>
          <a:prstGeom prst="rect">
            <a:avLst/>
          </a:prstGeom>
        </p:spPr>
      </p:pic>
      <p:sp>
        <p:nvSpPr>
          <p:cNvPr id="9" name="TextBox 6">
            <a:extLst>
              <a:ext uri="{FF2B5EF4-FFF2-40B4-BE49-F238E27FC236}">
                <a16:creationId xmlns:a16="http://schemas.microsoft.com/office/drawing/2014/main" id="{600E22FB-57CF-AC4D-8891-448E85C72745}"/>
              </a:ext>
            </a:extLst>
          </p:cNvPr>
          <p:cNvSpPr txBox="1"/>
          <p:nvPr/>
        </p:nvSpPr>
        <p:spPr>
          <a:xfrm>
            <a:off x="568360" y="448710"/>
            <a:ext cx="4915128" cy="461665"/>
          </a:xfrm>
          <a:prstGeom prst="rect">
            <a:avLst/>
          </a:prstGeom>
          <a:noFill/>
        </p:spPr>
        <p:txBody>
          <a:bodyPr wrap="none" rtlCol="0">
            <a:spAutoFit/>
          </a:bodyPr>
          <a:lstStyle/>
          <a:p>
            <a:pPr defTabSz="1219020"/>
            <a:r>
              <a:rPr lang="en-US" altLang="zh-CN" sz="2400" dirty="0">
                <a:solidFill>
                  <a:schemeClr val="accent6">
                    <a:lumMod val="60000"/>
                    <a:lumOff val="40000"/>
                  </a:schemeClr>
                </a:solidFill>
                <a:latin typeface="方正黑体简体" panose="02010601030101010101" pitchFamily="2" charset="-122"/>
                <a:ea typeface="方正黑体简体" panose="02010601030101010101" pitchFamily="2" charset="-122"/>
                <a:cs typeface="+mn-ea"/>
                <a:sym typeface="+mn-lt"/>
              </a:rPr>
              <a:t>CHAPTER 4.2-Model application</a:t>
            </a:r>
            <a:endParaRPr lang="zh-CN" altLang="en-US" sz="2400" dirty="0">
              <a:solidFill>
                <a:schemeClr val="accent6">
                  <a:lumMod val="60000"/>
                  <a:lumOff val="40000"/>
                </a:schemeClr>
              </a:solidFill>
              <a:latin typeface="方正黑体简体" panose="02010601030101010101" pitchFamily="2" charset="-122"/>
              <a:ea typeface="方正黑体简体" panose="02010601030101010101" pitchFamily="2" charset="-122"/>
              <a:cs typeface="+mn-ea"/>
              <a:sym typeface="+mn-lt"/>
            </a:endParaRPr>
          </a:p>
        </p:txBody>
      </p:sp>
      <p:pic>
        <p:nvPicPr>
          <p:cNvPr id="4" name="图片 3">
            <a:extLst>
              <a:ext uri="{FF2B5EF4-FFF2-40B4-BE49-F238E27FC236}">
                <a16:creationId xmlns:a16="http://schemas.microsoft.com/office/drawing/2014/main" id="{01154F92-B5AE-4B7C-B17D-AA7C6FAC6EE0}"/>
              </a:ext>
            </a:extLst>
          </p:cNvPr>
          <p:cNvPicPr>
            <a:picLocks noChangeAspect="1"/>
          </p:cNvPicPr>
          <p:nvPr/>
        </p:nvPicPr>
        <p:blipFill>
          <a:blip r:embed="rId4"/>
          <a:stretch>
            <a:fillRect/>
          </a:stretch>
        </p:blipFill>
        <p:spPr>
          <a:xfrm>
            <a:off x="402306" y="1690062"/>
            <a:ext cx="7490450" cy="3923286"/>
          </a:xfrm>
          <a:prstGeom prst="rect">
            <a:avLst/>
          </a:prstGeom>
        </p:spPr>
      </p:pic>
      <p:sp>
        <p:nvSpPr>
          <p:cNvPr id="7" name="文本框 6">
            <a:extLst>
              <a:ext uri="{FF2B5EF4-FFF2-40B4-BE49-F238E27FC236}">
                <a16:creationId xmlns:a16="http://schemas.microsoft.com/office/drawing/2014/main" id="{D9E70FB4-E0C0-422D-A435-425DCDD45A0B}"/>
              </a:ext>
            </a:extLst>
          </p:cNvPr>
          <p:cNvSpPr txBox="1"/>
          <p:nvPr/>
        </p:nvSpPr>
        <p:spPr>
          <a:xfrm>
            <a:off x="8298902" y="1912767"/>
            <a:ext cx="3490792" cy="3477875"/>
          </a:xfrm>
          <a:prstGeom prst="rect">
            <a:avLst/>
          </a:prstGeom>
          <a:noFill/>
        </p:spPr>
        <p:txBody>
          <a:bodyPr wrap="square" rtlCol="0">
            <a:spAutoFit/>
          </a:bodyPr>
          <a:lstStyle/>
          <a:p>
            <a:r>
              <a:rPr lang="en-US" altLang="zh-CN" sz="2000" dirty="0"/>
              <a:t>Most job sites already have intelligent ranking, but it's just a combination of when information is posted and how relevant it is.</a:t>
            </a:r>
          </a:p>
          <a:p>
            <a:endParaRPr lang="en-US" altLang="zh-CN" sz="2000" dirty="0"/>
          </a:p>
          <a:p>
            <a:r>
              <a:rPr lang="en-US" altLang="zh-CN" sz="2000" dirty="0"/>
              <a:t>And our work can be directly applied in the recruitment website search ranking, as a job recommendation ranking function.</a:t>
            </a:r>
            <a:endParaRPr kumimoji="1" lang="zh-CN" altLang="en-US" sz="2000" dirty="0"/>
          </a:p>
        </p:txBody>
      </p:sp>
    </p:spTree>
    <p:extLst>
      <p:ext uri="{BB962C8B-B14F-4D97-AF65-F5344CB8AC3E}">
        <p14:creationId xmlns:p14="http://schemas.microsoft.com/office/powerpoint/2010/main" val="1789523662"/>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300" fill="hold"/>
                                        <p:tgtEl>
                                          <p:spTgt spid="2"/>
                                        </p:tgtEl>
                                        <p:attrNameLst>
                                          <p:attrName>ppt_x</p:attrName>
                                        </p:attrNameLst>
                                      </p:cBhvr>
                                      <p:tavLst>
                                        <p:tav tm="0">
                                          <p:val>
                                            <p:strVal val="0-#ppt_w/2"/>
                                          </p:val>
                                        </p:tav>
                                        <p:tav tm="100000">
                                          <p:val>
                                            <p:strVal val="#ppt_x"/>
                                          </p:val>
                                        </p:tav>
                                      </p:tavLst>
                                    </p:anim>
                                    <p:anim calcmode="lin" valueType="num">
                                      <p:cBhvr additive="base">
                                        <p:cTn id="8" dur="3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30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300" fill="hold"/>
                                        <p:tgtEl>
                                          <p:spTgt spid="9"/>
                                        </p:tgtEl>
                                        <p:attrNameLst>
                                          <p:attrName>ppt_x</p:attrName>
                                        </p:attrNameLst>
                                      </p:cBhvr>
                                      <p:tavLst>
                                        <p:tav tm="0">
                                          <p:val>
                                            <p:strVal val="0-#ppt_w/2"/>
                                          </p:val>
                                        </p:tav>
                                        <p:tav tm="100000">
                                          <p:val>
                                            <p:strVal val="#ppt_x"/>
                                          </p:val>
                                        </p:tav>
                                      </p:tavLst>
                                    </p:anim>
                                    <p:anim calcmode="lin" valueType="num">
                                      <p:cBhvr additive="base">
                                        <p:cTn id="12" dur="3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363F6583-FC68-4C1D-A80F-9E9E237520F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30949" y="0"/>
            <a:ext cx="5861051" cy="6858000"/>
          </a:xfrm>
          <a:prstGeom prst="rect">
            <a:avLst/>
          </a:prstGeom>
        </p:spPr>
      </p:pic>
      <p:pic>
        <p:nvPicPr>
          <p:cNvPr id="3" name="图片 2">
            <a:extLst>
              <a:ext uri="{FF2B5EF4-FFF2-40B4-BE49-F238E27FC236}">
                <a16:creationId xmlns:a16="http://schemas.microsoft.com/office/drawing/2014/main" id="{5D405D4A-9CEE-4F04-838A-B4FD713D04D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11968" y="635721"/>
            <a:ext cx="4980032" cy="5915832"/>
          </a:xfrm>
          <a:prstGeom prst="rect">
            <a:avLst/>
          </a:prstGeom>
        </p:spPr>
      </p:pic>
      <p:sp>
        <p:nvSpPr>
          <p:cNvPr id="10" name="TextBox 6">
            <a:extLst>
              <a:ext uri="{FF2B5EF4-FFF2-40B4-BE49-F238E27FC236}">
                <a16:creationId xmlns:a16="http://schemas.microsoft.com/office/drawing/2014/main" id="{723E779C-3F67-4C55-AD01-F5B7C72092FC}"/>
              </a:ext>
            </a:extLst>
          </p:cNvPr>
          <p:cNvSpPr txBox="1"/>
          <p:nvPr/>
        </p:nvSpPr>
        <p:spPr>
          <a:xfrm>
            <a:off x="1007435" y="1892830"/>
            <a:ext cx="4330032" cy="1323439"/>
          </a:xfrm>
          <a:prstGeom prst="rect">
            <a:avLst/>
          </a:prstGeom>
          <a:noFill/>
        </p:spPr>
        <p:txBody>
          <a:bodyPr wrap="none" rtlCol="0">
            <a:spAutoFit/>
          </a:bodyPr>
          <a:lstStyle/>
          <a:p>
            <a:pPr defTabSz="1219020"/>
            <a:r>
              <a:rPr lang="en-US" altLang="zh-CN" sz="8000" dirty="0">
                <a:solidFill>
                  <a:srgbClr val="E1E0D8"/>
                </a:solidFill>
                <a:latin typeface="方正黑体简体" panose="02010601030101010101" pitchFamily="2" charset="-122"/>
                <a:ea typeface="方正黑体简体" panose="02010601030101010101" pitchFamily="2" charset="-122"/>
                <a:cs typeface="+mn-ea"/>
                <a:sym typeface="+mn-lt"/>
              </a:rPr>
              <a:t>PART 05</a:t>
            </a:r>
            <a:endParaRPr lang="zh-CN" altLang="en-US" sz="8000" dirty="0">
              <a:solidFill>
                <a:srgbClr val="E1E0D8"/>
              </a:solidFill>
              <a:latin typeface="方正黑体简体" panose="02010601030101010101" pitchFamily="2" charset="-122"/>
              <a:ea typeface="方正黑体简体" panose="02010601030101010101" pitchFamily="2" charset="-122"/>
              <a:cs typeface="+mn-ea"/>
              <a:sym typeface="+mn-lt"/>
            </a:endParaRPr>
          </a:p>
        </p:txBody>
      </p:sp>
      <p:sp>
        <p:nvSpPr>
          <p:cNvPr id="11" name="TextBox 7">
            <a:extLst>
              <a:ext uri="{FF2B5EF4-FFF2-40B4-BE49-F238E27FC236}">
                <a16:creationId xmlns:a16="http://schemas.microsoft.com/office/drawing/2014/main" id="{09FD52BB-F97A-424A-9BEA-B4FAD72885EE}"/>
              </a:ext>
            </a:extLst>
          </p:cNvPr>
          <p:cNvSpPr txBox="1"/>
          <p:nvPr/>
        </p:nvSpPr>
        <p:spPr>
          <a:xfrm>
            <a:off x="834137" y="3053903"/>
            <a:ext cx="4676627" cy="1569660"/>
          </a:xfrm>
          <a:prstGeom prst="rect">
            <a:avLst/>
          </a:prstGeom>
          <a:noFill/>
        </p:spPr>
        <p:txBody>
          <a:bodyPr wrap="square" rtlCol="0">
            <a:spAutoFit/>
          </a:bodyPr>
          <a:lstStyle/>
          <a:p>
            <a:pPr algn="ctr" defTabSz="1219020"/>
            <a:r>
              <a:rPr lang="en-US" altLang="zh-CN" sz="4800" dirty="0">
                <a:solidFill>
                  <a:srgbClr val="4F4D50"/>
                </a:solidFill>
                <a:latin typeface="方正黑体简体" panose="02010601030101010101" pitchFamily="2" charset="-122"/>
                <a:ea typeface="方正黑体简体" panose="02010601030101010101" pitchFamily="2" charset="-122"/>
                <a:cs typeface="+mn-ea"/>
                <a:sym typeface="+mn-lt"/>
              </a:rPr>
              <a:t>Further Improvements</a:t>
            </a:r>
          </a:p>
        </p:txBody>
      </p:sp>
      <p:pic>
        <p:nvPicPr>
          <p:cNvPr id="5" name="图片 4">
            <a:extLst>
              <a:ext uri="{FF2B5EF4-FFF2-40B4-BE49-F238E27FC236}">
                <a16:creationId xmlns:a16="http://schemas.microsoft.com/office/drawing/2014/main" id="{F7BDA2E0-69EA-4EEB-8E87-56ED7D4308C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052124" y="2234438"/>
            <a:ext cx="2228453" cy="2389125"/>
          </a:xfrm>
          <a:prstGeom prst="rect">
            <a:avLst/>
          </a:prstGeom>
        </p:spPr>
      </p:pic>
    </p:spTree>
    <p:extLst>
      <p:ext uri="{BB962C8B-B14F-4D97-AF65-F5344CB8AC3E}">
        <p14:creationId xmlns:p14="http://schemas.microsoft.com/office/powerpoint/2010/main" val="3905957937"/>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1+#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30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1+#ppt_w/2"/>
                                          </p:val>
                                        </p:tav>
                                        <p:tav tm="100000">
                                          <p:val>
                                            <p:strVal val="#ppt_x"/>
                                          </p:val>
                                        </p:tav>
                                      </p:tavLst>
                                    </p:anim>
                                    <p:anim calcmode="lin" valueType="num">
                                      <p:cBhvr additive="base">
                                        <p:cTn id="12" dur="500" fill="hold"/>
                                        <p:tgtEl>
                                          <p:spTgt spid="3"/>
                                        </p:tgtEl>
                                        <p:attrNameLst>
                                          <p:attrName>ppt_y</p:attrName>
                                        </p:attrNameLst>
                                      </p:cBhvr>
                                      <p:tavLst>
                                        <p:tav tm="0">
                                          <p:val>
                                            <p:strVal val="#ppt_y"/>
                                          </p:val>
                                        </p:tav>
                                        <p:tav tm="100000">
                                          <p:val>
                                            <p:strVal val="#ppt_y"/>
                                          </p:val>
                                        </p:tav>
                                      </p:tavLst>
                                    </p:anim>
                                  </p:childTnLst>
                                </p:cTn>
                              </p:par>
                            </p:childTnLst>
                          </p:cTn>
                        </p:par>
                        <p:par>
                          <p:cTn id="13" fill="hold">
                            <p:stCondLst>
                              <p:cond delay="800"/>
                            </p:stCondLst>
                            <p:childTnLst>
                              <p:par>
                                <p:cTn id="14" presetID="10" presetClass="entr" presetSubtype="0" fill="hold" nodeType="after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par>
                                <p:cTn id="17" presetID="2" presetClass="entr" presetSubtype="8"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0-#ppt_w/2"/>
                                          </p:val>
                                        </p:tav>
                                        <p:tav tm="100000">
                                          <p:val>
                                            <p:strVal val="#ppt_x"/>
                                          </p:val>
                                        </p:tav>
                                      </p:tavLst>
                                    </p:anim>
                                    <p:anim calcmode="lin" valueType="num">
                                      <p:cBhvr additive="base">
                                        <p:cTn id="20" dur="500" fill="hold"/>
                                        <p:tgtEl>
                                          <p:spTgt spid="10"/>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300"/>
                                  </p:stCondLst>
                                  <p:childTnLst>
                                    <p:set>
                                      <p:cBhvr>
                                        <p:cTn id="22" dur="1" fill="hold">
                                          <p:stCondLst>
                                            <p:cond delay="0"/>
                                          </p:stCondLst>
                                        </p:cTn>
                                        <p:tgtEl>
                                          <p:spTgt spid="11"/>
                                        </p:tgtEl>
                                        <p:attrNameLst>
                                          <p:attrName>style.visibility</p:attrName>
                                        </p:attrNameLst>
                                      </p:cBhvr>
                                      <p:to>
                                        <p:strVal val="visible"/>
                                      </p:to>
                                    </p:set>
                                    <p:anim calcmode="lin" valueType="num">
                                      <p:cBhvr additive="base">
                                        <p:cTn id="23" dur="500" fill="hold"/>
                                        <p:tgtEl>
                                          <p:spTgt spid="11"/>
                                        </p:tgtEl>
                                        <p:attrNameLst>
                                          <p:attrName>ppt_x</p:attrName>
                                        </p:attrNameLst>
                                      </p:cBhvr>
                                      <p:tavLst>
                                        <p:tav tm="0">
                                          <p:val>
                                            <p:strVal val="0-#ppt_w/2"/>
                                          </p:val>
                                        </p:tav>
                                        <p:tav tm="100000">
                                          <p:val>
                                            <p:strVal val="#ppt_x"/>
                                          </p:val>
                                        </p:tav>
                                      </p:tavLst>
                                    </p:anim>
                                    <p:anim calcmode="lin" valueType="num">
                                      <p:cBhvr additive="base">
                                        <p:cTn id="24"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AB57C0F8-B204-4584-AB17-3A4B9892388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492653" y="536291"/>
            <a:ext cx="60959" cy="286504"/>
          </a:xfrm>
          <a:prstGeom prst="rect">
            <a:avLst/>
          </a:prstGeom>
        </p:spPr>
      </p:pic>
      <p:sp>
        <p:nvSpPr>
          <p:cNvPr id="9" name="TextBox 6">
            <a:extLst>
              <a:ext uri="{FF2B5EF4-FFF2-40B4-BE49-F238E27FC236}">
                <a16:creationId xmlns:a16="http://schemas.microsoft.com/office/drawing/2014/main" id="{600E22FB-57CF-AC4D-8891-448E85C72745}"/>
              </a:ext>
            </a:extLst>
          </p:cNvPr>
          <p:cNvSpPr txBox="1"/>
          <p:nvPr/>
        </p:nvSpPr>
        <p:spPr>
          <a:xfrm>
            <a:off x="568360" y="448710"/>
            <a:ext cx="5280741" cy="461665"/>
          </a:xfrm>
          <a:prstGeom prst="rect">
            <a:avLst/>
          </a:prstGeom>
          <a:noFill/>
        </p:spPr>
        <p:txBody>
          <a:bodyPr wrap="none" rtlCol="0">
            <a:spAutoFit/>
          </a:bodyPr>
          <a:lstStyle/>
          <a:p>
            <a:pPr defTabSz="1219020"/>
            <a:r>
              <a:rPr lang="en-US" altLang="zh-CN" sz="2400" dirty="0">
                <a:solidFill>
                  <a:schemeClr val="accent6">
                    <a:lumMod val="60000"/>
                    <a:lumOff val="40000"/>
                  </a:schemeClr>
                </a:solidFill>
                <a:latin typeface="方正黑体简体" panose="02010601030101010101" pitchFamily="2" charset="-122"/>
                <a:ea typeface="方正黑体简体" panose="02010601030101010101" pitchFamily="2" charset="-122"/>
                <a:cs typeface="+mn-ea"/>
                <a:sym typeface="+mn-lt"/>
              </a:rPr>
              <a:t>CHAPTER 5-Further Improvements</a:t>
            </a:r>
          </a:p>
        </p:txBody>
      </p:sp>
      <p:sp>
        <p:nvSpPr>
          <p:cNvPr id="7" name="文本框 6">
            <a:extLst>
              <a:ext uri="{FF2B5EF4-FFF2-40B4-BE49-F238E27FC236}">
                <a16:creationId xmlns:a16="http://schemas.microsoft.com/office/drawing/2014/main" id="{D9E70FB4-E0C0-422D-A435-425DCDD45A0B}"/>
              </a:ext>
            </a:extLst>
          </p:cNvPr>
          <p:cNvSpPr txBox="1"/>
          <p:nvPr/>
        </p:nvSpPr>
        <p:spPr>
          <a:xfrm>
            <a:off x="568360" y="1767225"/>
            <a:ext cx="8045553" cy="4154984"/>
          </a:xfrm>
          <a:prstGeom prst="rect">
            <a:avLst/>
          </a:prstGeom>
          <a:noFill/>
        </p:spPr>
        <p:txBody>
          <a:bodyPr wrap="square" rtlCol="0">
            <a:spAutoFit/>
          </a:bodyPr>
          <a:lstStyle/>
          <a:p>
            <a:r>
              <a:rPr lang="en-US" altLang="zh-CN" sz="2400" b="1" dirty="0">
                <a:ea typeface="方正黑体简体" panose="02010601030101010101"/>
              </a:rPr>
              <a:t>Challenges:</a:t>
            </a:r>
          </a:p>
          <a:p>
            <a:r>
              <a:rPr lang="en-US" altLang="zh-CN" sz="2400" dirty="0">
                <a:ea typeface="方正黑体简体" panose="02010601030101010101"/>
              </a:rPr>
              <a:t>1. Crawling data is more troublesome;</a:t>
            </a:r>
          </a:p>
          <a:p>
            <a:r>
              <a:rPr lang="en-US" altLang="zh-CN" sz="2400" dirty="0">
                <a:ea typeface="方正黑体简体" panose="02010601030101010101"/>
              </a:rPr>
              <a:t>2. Data vectorization and natural language processing is difficult;</a:t>
            </a:r>
          </a:p>
          <a:p>
            <a:r>
              <a:rPr lang="en-US" altLang="zh-CN" sz="2400" dirty="0">
                <a:ea typeface="方正黑体简体" panose="02010601030101010101"/>
              </a:rPr>
              <a:t>3. Need to find and learn more models to make different attempts.</a:t>
            </a:r>
          </a:p>
          <a:p>
            <a:endParaRPr lang="en-US" altLang="zh-CN" sz="2400" dirty="0">
              <a:ea typeface="方正黑体简体" panose="02010601030101010101"/>
            </a:endParaRPr>
          </a:p>
          <a:p>
            <a:r>
              <a:rPr lang="en-US" altLang="zh-CN" sz="2400" b="1" dirty="0"/>
              <a:t>Further Improvements:</a:t>
            </a:r>
          </a:p>
          <a:p>
            <a:r>
              <a:rPr lang="en-US" altLang="zh-CN" sz="2400" dirty="0"/>
              <a:t>1.Need more training samples;</a:t>
            </a:r>
          </a:p>
          <a:p>
            <a:r>
              <a:rPr lang="en-US" altLang="zh-CN" sz="2400" dirty="0"/>
              <a:t>2.The processing of feature variables of natural language also needs to be re-screened through more training data.</a:t>
            </a:r>
            <a:endParaRPr lang="zh-CN" altLang="en-US" sz="2400" dirty="0"/>
          </a:p>
        </p:txBody>
      </p:sp>
      <p:pic>
        <p:nvPicPr>
          <p:cNvPr id="6" name="图形 5">
            <a:extLst>
              <a:ext uri="{FF2B5EF4-FFF2-40B4-BE49-F238E27FC236}">
                <a16:creationId xmlns:a16="http://schemas.microsoft.com/office/drawing/2014/main" id="{E8770A62-5187-419B-8596-41AD4E4BA68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038953" y="1651820"/>
            <a:ext cx="4027832" cy="3554360"/>
          </a:xfrm>
          <a:prstGeom prst="rect">
            <a:avLst/>
          </a:prstGeom>
        </p:spPr>
      </p:pic>
    </p:spTree>
    <p:extLst>
      <p:ext uri="{BB962C8B-B14F-4D97-AF65-F5344CB8AC3E}">
        <p14:creationId xmlns:p14="http://schemas.microsoft.com/office/powerpoint/2010/main" val="1796167695"/>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300" fill="hold"/>
                                        <p:tgtEl>
                                          <p:spTgt spid="2"/>
                                        </p:tgtEl>
                                        <p:attrNameLst>
                                          <p:attrName>ppt_x</p:attrName>
                                        </p:attrNameLst>
                                      </p:cBhvr>
                                      <p:tavLst>
                                        <p:tav tm="0">
                                          <p:val>
                                            <p:strVal val="0-#ppt_w/2"/>
                                          </p:val>
                                        </p:tav>
                                        <p:tav tm="100000">
                                          <p:val>
                                            <p:strVal val="#ppt_x"/>
                                          </p:val>
                                        </p:tav>
                                      </p:tavLst>
                                    </p:anim>
                                    <p:anim calcmode="lin" valueType="num">
                                      <p:cBhvr additive="base">
                                        <p:cTn id="8" dur="3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30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300" fill="hold"/>
                                        <p:tgtEl>
                                          <p:spTgt spid="9"/>
                                        </p:tgtEl>
                                        <p:attrNameLst>
                                          <p:attrName>ppt_x</p:attrName>
                                        </p:attrNameLst>
                                      </p:cBhvr>
                                      <p:tavLst>
                                        <p:tav tm="0">
                                          <p:val>
                                            <p:strVal val="0-#ppt_w/2"/>
                                          </p:val>
                                        </p:tav>
                                        <p:tav tm="100000">
                                          <p:val>
                                            <p:strVal val="#ppt_x"/>
                                          </p:val>
                                        </p:tav>
                                      </p:tavLst>
                                    </p:anim>
                                    <p:anim calcmode="lin" valueType="num">
                                      <p:cBhvr additive="base">
                                        <p:cTn id="12" dur="3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363F6583-FC68-4C1D-A80F-9E9E237520F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30949" y="0"/>
            <a:ext cx="5861051" cy="6858000"/>
          </a:xfrm>
          <a:prstGeom prst="rect">
            <a:avLst/>
          </a:prstGeom>
        </p:spPr>
      </p:pic>
      <p:pic>
        <p:nvPicPr>
          <p:cNvPr id="3" name="图片 2">
            <a:extLst>
              <a:ext uri="{FF2B5EF4-FFF2-40B4-BE49-F238E27FC236}">
                <a16:creationId xmlns:a16="http://schemas.microsoft.com/office/drawing/2014/main" id="{5D405D4A-9CEE-4F04-838A-B4FD713D04D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11968" y="635721"/>
            <a:ext cx="4980032" cy="5915832"/>
          </a:xfrm>
          <a:prstGeom prst="rect">
            <a:avLst/>
          </a:prstGeom>
        </p:spPr>
      </p:pic>
      <p:sp>
        <p:nvSpPr>
          <p:cNvPr id="10" name="TextBox 6">
            <a:extLst>
              <a:ext uri="{FF2B5EF4-FFF2-40B4-BE49-F238E27FC236}">
                <a16:creationId xmlns:a16="http://schemas.microsoft.com/office/drawing/2014/main" id="{723E779C-3F67-4C55-AD01-F5B7C72092FC}"/>
              </a:ext>
            </a:extLst>
          </p:cNvPr>
          <p:cNvSpPr txBox="1"/>
          <p:nvPr/>
        </p:nvSpPr>
        <p:spPr>
          <a:xfrm>
            <a:off x="1007435" y="1892830"/>
            <a:ext cx="4330032" cy="1323439"/>
          </a:xfrm>
          <a:prstGeom prst="rect">
            <a:avLst/>
          </a:prstGeom>
          <a:noFill/>
        </p:spPr>
        <p:txBody>
          <a:bodyPr wrap="none" rtlCol="0">
            <a:spAutoFit/>
          </a:bodyPr>
          <a:lstStyle/>
          <a:p>
            <a:pPr defTabSz="1219020"/>
            <a:r>
              <a:rPr lang="en-US" altLang="zh-CN" sz="8000" dirty="0">
                <a:solidFill>
                  <a:srgbClr val="E1E0D8"/>
                </a:solidFill>
                <a:latin typeface="方正黑体简体" panose="02010601030101010101" pitchFamily="2" charset="-122"/>
                <a:ea typeface="方正黑体简体" panose="02010601030101010101" pitchFamily="2" charset="-122"/>
                <a:cs typeface="+mn-ea"/>
                <a:sym typeface="+mn-lt"/>
              </a:rPr>
              <a:t>PART 06</a:t>
            </a:r>
            <a:endParaRPr lang="zh-CN" altLang="en-US" sz="8000" dirty="0">
              <a:solidFill>
                <a:srgbClr val="E1E0D8"/>
              </a:solidFill>
              <a:latin typeface="方正黑体简体" panose="02010601030101010101" pitchFamily="2" charset="-122"/>
              <a:ea typeface="方正黑体简体" panose="02010601030101010101" pitchFamily="2" charset="-122"/>
              <a:cs typeface="+mn-ea"/>
              <a:sym typeface="+mn-lt"/>
            </a:endParaRPr>
          </a:p>
        </p:txBody>
      </p:sp>
      <p:sp>
        <p:nvSpPr>
          <p:cNvPr id="11" name="TextBox 7">
            <a:extLst>
              <a:ext uri="{FF2B5EF4-FFF2-40B4-BE49-F238E27FC236}">
                <a16:creationId xmlns:a16="http://schemas.microsoft.com/office/drawing/2014/main" id="{09FD52BB-F97A-424A-9BEA-B4FAD72885EE}"/>
              </a:ext>
            </a:extLst>
          </p:cNvPr>
          <p:cNvSpPr txBox="1"/>
          <p:nvPr/>
        </p:nvSpPr>
        <p:spPr>
          <a:xfrm>
            <a:off x="834137" y="3013501"/>
            <a:ext cx="4676627" cy="830997"/>
          </a:xfrm>
          <a:prstGeom prst="rect">
            <a:avLst/>
          </a:prstGeom>
          <a:noFill/>
        </p:spPr>
        <p:txBody>
          <a:bodyPr wrap="square" rtlCol="0">
            <a:spAutoFit/>
          </a:bodyPr>
          <a:lstStyle/>
          <a:p>
            <a:pPr algn="ctr" defTabSz="1219020"/>
            <a:r>
              <a:rPr lang="en-US" altLang="zh-CN" sz="4800" dirty="0">
                <a:solidFill>
                  <a:srgbClr val="4F4D50"/>
                </a:solidFill>
                <a:latin typeface="方正黑体简体" panose="02010601030101010101" pitchFamily="2" charset="-122"/>
                <a:ea typeface="方正黑体简体" panose="02010601030101010101" pitchFamily="2" charset="-122"/>
                <a:cs typeface="+mn-ea"/>
                <a:sym typeface="+mn-lt"/>
              </a:rPr>
              <a:t>References</a:t>
            </a:r>
          </a:p>
        </p:txBody>
      </p:sp>
      <p:pic>
        <p:nvPicPr>
          <p:cNvPr id="5" name="图片 4">
            <a:extLst>
              <a:ext uri="{FF2B5EF4-FFF2-40B4-BE49-F238E27FC236}">
                <a16:creationId xmlns:a16="http://schemas.microsoft.com/office/drawing/2014/main" id="{F7BDA2E0-69EA-4EEB-8E87-56ED7D4308C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052124" y="2234438"/>
            <a:ext cx="2228453" cy="2389125"/>
          </a:xfrm>
          <a:prstGeom prst="rect">
            <a:avLst/>
          </a:prstGeom>
        </p:spPr>
      </p:pic>
    </p:spTree>
    <p:extLst>
      <p:ext uri="{BB962C8B-B14F-4D97-AF65-F5344CB8AC3E}">
        <p14:creationId xmlns:p14="http://schemas.microsoft.com/office/powerpoint/2010/main" val="1633145552"/>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1+#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30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1+#ppt_w/2"/>
                                          </p:val>
                                        </p:tav>
                                        <p:tav tm="100000">
                                          <p:val>
                                            <p:strVal val="#ppt_x"/>
                                          </p:val>
                                        </p:tav>
                                      </p:tavLst>
                                    </p:anim>
                                    <p:anim calcmode="lin" valueType="num">
                                      <p:cBhvr additive="base">
                                        <p:cTn id="12" dur="500" fill="hold"/>
                                        <p:tgtEl>
                                          <p:spTgt spid="3"/>
                                        </p:tgtEl>
                                        <p:attrNameLst>
                                          <p:attrName>ppt_y</p:attrName>
                                        </p:attrNameLst>
                                      </p:cBhvr>
                                      <p:tavLst>
                                        <p:tav tm="0">
                                          <p:val>
                                            <p:strVal val="#ppt_y"/>
                                          </p:val>
                                        </p:tav>
                                        <p:tav tm="100000">
                                          <p:val>
                                            <p:strVal val="#ppt_y"/>
                                          </p:val>
                                        </p:tav>
                                      </p:tavLst>
                                    </p:anim>
                                  </p:childTnLst>
                                </p:cTn>
                              </p:par>
                            </p:childTnLst>
                          </p:cTn>
                        </p:par>
                        <p:par>
                          <p:cTn id="13" fill="hold">
                            <p:stCondLst>
                              <p:cond delay="800"/>
                            </p:stCondLst>
                            <p:childTnLst>
                              <p:par>
                                <p:cTn id="14" presetID="10" presetClass="entr" presetSubtype="0" fill="hold" nodeType="after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par>
                                <p:cTn id="17" presetID="2" presetClass="entr" presetSubtype="8"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0-#ppt_w/2"/>
                                          </p:val>
                                        </p:tav>
                                        <p:tav tm="100000">
                                          <p:val>
                                            <p:strVal val="#ppt_x"/>
                                          </p:val>
                                        </p:tav>
                                      </p:tavLst>
                                    </p:anim>
                                    <p:anim calcmode="lin" valueType="num">
                                      <p:cBhvr additive="base">
                                        <p:cTn id="20" dur="500" fill="hold"/>
                                        <p:tgtEl>
                                          <p:spTgt spid="10"/>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300"/>
                                  </p:stCondLst>
                                  <p:childTnLst>
                                    <p:set>
                                      <p:cBhvr>
                                        <p:cTn id="22" dur="1" fill="hold">
                                          <p:stCondLst>
                                            <p:cond delay="0"/>
                                          </p:stCondLst>
                                        </p:cTn>
                                        <p:tgtEl>
                                          <p:spTgt spid="11"/>
                                        </p:tgtEl>
                                        <p:attrNameLst>
                                          <p:attrName>style.visibility</p:attrName>
                                        </p:attrNameLst>
                                      </p:cBhvr>
                                      <p:to>
                                        <p:strVal val="visible"/>
                                      </p:to>
                                    </p:set>
                                    <p:anim calcmode="lin" valueType="num">
                                      <p:cBhvr additive="base">
                                        <p:cTn id="23" dur="500" fill="hold"/>
                                        <p:tgtEl>
                                          <p:spTgt spid="11"/>
                                        </p:tgtEl>
                                        <p:attrNameLst>
                                          <p:attrName>ppt_x</p:attrName>
                                        </p:attrNameLst>
                                      </p:cBhvr>
                                      <p:tavLst>
                                        <p:tav tm="0">
                                          <p:val>
                                            <p:strVal val="0-#ppt_w/2"/>
                                          </p:val>
                                        </p:tav>
                                        <p:tav tm="100000">
                                          <p:val>
                                            <p:strVal val="#ppt_x"/>
                                          </p:val>
                                        </p:tav>
                                      </p:tavLst>
                                    </p:anim>
                                    <p:anim calcmode="lin" valueType="num">
                                      <p:cBhvr additive="base">
                                        <p:cTn id="24"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271905" y="1506547"/>
            <a:ext cx="7416800" cy="584775"/>
          </a:xfrm>
          <a:prstGeom prst="rect">
            <a:avLst/>
          </a:prstGeom>
          <a:noFill/>
        </p:spPr>
        <p:txBody>
          <a:bodyPr wrap="square" rtlCol="0" anchor="t">
            <a:spAutoFit/>
          </a:bodyPr>
          <a:lstStyle/>
          <a:p>
            <a:r>
              <a:rPr lang="zh-CN" altLang="en-US" sz="1600" b="1" dirty="0">
                <a:latin typeface="等线 Light" panose="02010600030101010101" pitchFamily="2" charset="-122"/>
                <a:ea typeface="等线 Light" panose="02010600030101010101" pitchFamily="2" charset="-122"/>
              </a:rPr>
              <a:t>Scikit-learn : Gbr (gradient Boosting Regression)</a:t>
            </a:r>
          </a:p>
          <a:p>
            <a:r>
              <a:rPr lang="zh-CN" altLang="en-US" sz="1600" i="1" u="sng" dirty="0">
                <a:latin typeface="仿宋" panose="02010609060101010101" charset="-122"/>
                <a:ea typeface="方正黑体简体" panose="02010601030101010101"/>
              </a:rPr>
              <a:t>https://blog.csdn.net/SA14023053/article/details/51817650</a:t>
            </a:r>
          </a:p>
        </p:txBody>
      </p:sp>
      <p:sp>
        <p:nvSpPr>
          <p:cNvPr id="3" name="文本框 2"/>
          <p:cNvSpPr txBox="1"/>
          <p:nvPr/>
        </p:nvSpPr>
        <p:spPr>
          <a:xfrm>
            <a:off x="1271905" y="3429000"/>
            <a:ext cx="10211435" cy="1323439"/>
          </a:xfrm>
          <a:prstGeom prst="rect">
            <a:avLst/>
          </a:prstGeom>
          <a:noFill/>
        </p:spPr>
        <p:txBody>
          <a:bodyPr wrap="square" rtlCol="0" anchor="t">
            <a:spAutoFit/>
          </a:bodyPr>
          <a:lstStyle/>
          <a:p>
            <a:r>
              <a:rPr lang="en-US" altLang="zh-CN" sz="1600" b="1" dirty="0">
                <a:latin typeface="等线 Light" panose="02010600030101010101" pitchFamily="2" charset="-122"/>
                <a:ea typeface="等线 Light" panose="02010600030101010101" pitchFamily="2" charset="-122"/>
              </a:rPr>
              <a:t>Machine learning summary : linear regression, ridge regression, lasso regression</a:t>
            </a:r>
          </a:p>
          <a:p>
            <a:r>
              <a:rPr lang="zh-CN" altLang="en-US" sz="1600" i="1" u="sng" dirty="0">
                <a:latin typeface="仿宋" panose="02010609060101010101" charset="-122"/>
                <a:ea typeface="仿宋" panose="02010609060101010101" charset="-122"/>
              </a:rPr>
              <a:t>https://blog.csdn.net/hzw19920329/article/details/77200475?ops_request_misc=%257B%2522request%255Fid%2522%253A%2522158874687519724848356120%2522%252C%2522scm%2522%253A%252220140713.130102334.pc%255Fblog.%2522%257D&amp;request_id=158874687519724848356120&amp;biz_id=0&amp;utm_medium=distribute.pc_search_result.none-task-blog-2~blog~first_rank_v2~rank_v25-1</a:t>
            </a:r>
          </a:p>
        </p:txBody>
      </p:sp>
      <p:sp>
        <p:nvSpPr>
          <p:cNvPr id="4" name="文本框 3"/>
          <p:cNvSpPr txBox="1"/>
          <p:nvPr/>
        </p:nvSpPr>
        <p:spPr>
          <a:xfrm>
            <a:off x="1271905" y="4752439"/>
            <a:ext cx="10212705" cy="1323439"/>
          </a:xfrm>
          <a:prstGeom prst="rect">
            <a:avLst/>
          </a:prstGeom>
          <a:noFill/>
        </p:spPr>
        <p:txBody>
          <a:bodyPr wrap="square" rtlCol="0" anchor="t">
            <a:spAutoFit/>
          </a:bodyPr>
          <a:lstStyle/>
          <a:p>
            <a:r>
              <a:rPr lang="en-US" altLang="zh-CN" sz="1600" b="1" dirty="0">
                <a:latin typeface="等线 Light" panose="02010600030101010101" pitchFamily="2" charset="-122"/>
                <a:ea typeface="等线 Light" panose="02010600030101010101" pitchFamily="2" charset="-122"/>
              </a:rPr>
              <a:t>Lasso regression</a:t>
            </a:r>
          </a:p>
          <a:p>
            <a:r>
              <a:rPr lang="zh-CN" altLang="en-US" sz="1600" i="1" u="sng" dirty="0">
                <a:latin typeface="仿宋" panose="02010609060101010101" charset="-122"/>
                <a:ea typeface="仿宋" panose="02010609060101010101" charset="-122"/>
              </a:rPr>
              <a:t>https://blog.csdn.net/qq_38650208/article/details/88766738?ops_request_misc=%257B%2522request%255Fid%2522%253A%2522158874687519724848356120%2522%252C%2522scm%2522%253A%252220140713.130102334.pc%255Fblog.%2522%257D&amp;request_id=158874687519724848356120&amp;biz_id=0&amp;utm_medium=distribute.pc_search_result.none-task-blog-2~blog~first_rank_v2~rank_v25-4</a:t>
            </a:r>
          </a:p>
        </p:txBody>
      </p:sp>
      <p:sp>
        <p:nvSpPr>
          <p:cNvPr id="5" name="文本框 4"/>
          <p:cNvSpPr txBox="1"/>
          <p:nvPr/>
        </p:nvSpPr>
        <p:spPr>
          <a:xfrm>
            <a:off x="1271905" y="2105561"/>
            <a:ext cx="9383395" cy="1323439"/>
          </a:xfrm>
          <a:prstGeom prst="rect">
            <a:avLst/>
          </a:prstGeom>
          <a:noFill/>
        </p:spPr>
        <p:txBody>
          <a:bodyPr wrap="square" rtlCol="0" anchor="t">
            <a:spAutoFit/>
          </a:bodyPr>
          <a:lstStyle/>
          <a:p>
            <a:r>
              <a:rPr lang="en-US" altLang="zh-CN" sz="1600" b="1" dirty="0">
                <a:latin typeface="等线 Light" panose="02010600030101010101" pitchFamily="2" charset="-122"/>
                <a:ea typeface="等线 Light" panose="02010600030101010101" pitchFamily="2" charset="-122"/>
              </a:rPr>
              <a:t>Intelligent Recommendation</a:t>
            </a:r>
            <a:endParaRPr lang="zh-CN" altLang="en-US" sz="1600" b="1" dirty="0">
              <a:latin typeface="等线 Light" panose="02010600030101010101" pitchFamily="2" charset="-122"/>
              <a:ea typeface="等线 Light" panose="02010600030101010101" pitchFamily="2" charset="-122"/>
            </a:endParaRPr>
          </a:p>
          <a:p>
            <a:r>
              <a:rPr lang="zh-CN" altLang="en-US" sz="1600" i="1" u="sng" dirty="0">
                <a:latin typeface="仿宋" panose="02010609060101010101" charset="-122"/>
                <a:ea typeface="方正黑体简体" panose="02010601030101010101"/>
              </a:rPr>
              <a:t>https://blog.csdn.net/u010380670/article/details/85221209?ops_request_misc=%257B%2522request%255Fid%2522%253A%2522158879992719724835841711%2522%252C%2522scm%2522%253A%252220140713.130102334..%2522%257D&amp;request_id=158879992719724835841711&amp;biz_id=0&amp;utm_medium=distribute.pc_search_result.none-task-blog-2~all~baidu_landing_v2~default-4</a:t>
            </a:r>
          </a:p>
        </p:txBody>
      </p:sp>
      <p:pic>
        <p:nvPicPr>
          <p:cNvPr id="6" name="图片 5">
            <a:extLst>
              <a:ext uri="{FF2B5EF4-FFF2-40B4-BE49-F238E27FC236}">
                <a16:creationId xmlns:a16="http://schemas.microsoft.com/office/drawing/2014/main" id="{812FB7E9-BA7B-49BF-8EEB-EF89C459C1E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404163" y="410141"/>
            <a:ext cx="60959" cy="286504"/>
          </a:xfrm>
          <a:prstGeom prst="rect">
            <a:avLst/>
          </a:prstGeom>
        </p:spPr>
      </p:pic>
      <p:sp>
        <p:nvSpPr>
          <p:cNvPr id="7" name="TextBox 6">
            <a:extLst>
              <a:ext uri="{FF2B5EF4-FFF2-40B4-BE49-F238E27FC236}">
                <a16:creationId xmlns:a16="http://schemas.microsoft.com/office/drawing/2014/main" id="{6E6C0927-47D0-425A-B1B3-A917156A5264}"/>
              </a:ext>
            </a:extLst>
          </p:cNvPr>
          <p:cNvSpPr txBox="1"/>
          <p:nvPr/>
        </p:nvSpPr>
        <p:spPr>
          <a:xfrm>
            <a:off x="479870" y="322560"/>
            <a:ext cx="3580596" cy="461665"/>
          </a:xfrm>
          <a:prstGeom prst="rect">
            <a:avLst/>
          </a:prstGeom>
          <a:noFill/>
        </p:spPr>
        <p:txBody>
          <a:bodyPr wrap="none" rtlCol="0">
            <a:spAutoFit/>
          </a:bodyPr>
          <a:lstStyle/>
          <a:p>
            <a:pPr defTabSz="1219020"/>
            <a:r>
              <a:rPr lang="en-US" altLang="zh-CN" sz="2400" dirty="0">
                <a:solidFill>
                  <a:schemeClr val="accent6">
                    <a:lumMod val="60000"/>
                    <a:lumOff val="40000"/>
                  </a:schemeClr>
                </a:solidFill>
                <a:latin typeface="方正黑体简体" panose="02010601030101010101" pitchFamily="2" charset="-122"/>
                <a:ea typeface="方正黑体简体" panose="02010601030101010101" pitchFamily="2" charset="-122"/>
                <a:cs typeface="+mn-ea"/>
                <a:sym typeface="+mn-lt"/>
              </a:rPr>
              <a:t>CHAPTER 6-References</a:t>
            </a:r>
            <a:endParaRPr lang="zh-CN" altLang="en-US" sz="2400" dirty="0">
              <a:solidFill>
                <a:schemeClr val="accent6">
                  <a:lumMod val="60000"/>
                  <a:lumOff val="40000"/>
                </a:schemeClr>
              </a:solidFill>
              <a:latin typeface="方正黑体简体" panose="02010601030101010101" pitchFamily="2" charset="-122"/>
              <a:ea typeface="方正黑体简体" panose="02010601030101010101" pitchFamily="2" charset="-122"/>
              <a:cs typeface="+mn-ea"/>
              <a:sym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300" fill="hold"/>
                                        <p:tgtEl>
                                          <p:spTgt spid="6"/>
                                        </p:tgtEl>
                                        <p:attrNameLst>
                                          <p:attrName>ppt_x</p:attrName>
                                        </p:attrNameLst>
                                      </p:cBhvr>
                                      <p:tavLst>
                                        <p:tav tm="0">
                                          <p:val>
                                            <p:strVal val="0-#ppt_w/2"/>
                                          </p:val>
                                        </p:tav>
                                        <p:tav tm="100000">
                                          <p:val>
                                            <p:strVal val="#ppt_x"/>
                                          </p:val>
                                        </p:tav>
                                      </p:tavLst>
                                    </p:anim>
                                    <p:anim calcmode="lin" valueType="num">
                                      <p:cBhvr additive="base">
                                        <p:cTn id="8" dur="300" fill="hold"/>
                                        <p:tgtEl>
                                          <p:spTgt spid="6"/>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30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300" fill="hold"/>
                                        <p:tgtEl>
                                          <p:spTgt spid="7"/>
                                        </p:tgtEl>
                                        <p:attrNameLst>
                                          <p:attrName>ppt_x</p:attrName>
                                        </p:attrNameLst>
                                      </p:cBhvr>
                                      <p:tavLst>
                                        <p:tav tm="0">
                                          <p:val>
                                            <p:strVal val="0-#ppt_w/2"/>
                                          </p:val>
                                        </p:tav>
                                        <p:tav tm="100000">
                                          <p:val>
                                            <p:strVal val="#ppt_x"/>
                                          </p:val>
                                        </p:tav>
                                      </p:tavLst>
                                    </p:anim>
                                    <p:anim calcmode="lin" valueType="num">
                                      <p:cBhvr additive="base">
                                        <p:cTn id="12" dur="3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5F91AE90-90EB-4EAD-890F-94FE6763D50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9403" y="699244"/>
            <a:ext cx="10753195" cy="5459512"/>
          </a:xfrm>
          <a:prstGeom prst="rect">
            <a:avLst/>
          </a:prstGeom>
        </p:spPr>
      </p:pic>
      <p:pic>
        <p:nvPicPr>
          <p:cNvPr id="8" name="图片 7">
            <a:extLst>
              <a:ext uri="{FF2B5EF4-FFF2-40B4-BE49-F238E27FC236}">
                <a16:creationId xmlns:a16="http://schemas.microsoft.com/office/drawing/2014/main" id="{DAB9EB7C-89B1-4F75-A56E-A250A1E33D3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75787" y="3132782"/>
            <a:ext cx="3515549" cy="2797285"/>
          </a:xfrm>
          <a:prstGeom prst="rect">
            <a:avLst/>
          </a:prstGeom>
        </p:spPr>
      </p:pic>
      <p:sp>
        <p:nvSpPr>
          <p:cNvPr id="24" name="TextBox 6">
            <a:extLst>
              <a:ext uri="{FF2B5EF4-FFF2-40B4-BE49-F238E27FC236}">
                <a16:creationId xmlns:a16="http://schemas.microsoft.com/office/drawing/2014/main" id="{5C594FBB-C0CF-4EE7-BE59-A6CCAA43EEDE}"/>
              </a:ext>
            </a:extLst>
          </p:cNvPr>
          <p:cNvSpPr txBox="1"/>
          <p:nvPr/>
        </p:nvSpPr>
        <p:spPr>
          <a:xfrm>
            <a:off x="3243296" y="1988840"/>
            <a:ext cx="5705408" cy="1733680"/>
          </a:xfrm>
          <a:prstGeom prst="rect">
            <a:avLst/>
          </a:prstGeom>
          <a:noFill/>
        </p:spPr>
        <p:txBody>
          <a:bodyPr wrap="none" rtlCol="0">
            <a:spAutoFit/>
          </a:bodyPr>
          <a:lstStyle/>
          <a:p>
            <a:pPr algn="ctr" defTabSz="1219020"/>
            <a:r>
              <a:rPr lang="en-US" altLang="zh-CN" sz="10666" dirty="0">
                <a:solidFill>
                  <a:prstClr val="black">
                    <a:lumMod val="65000"/>
                    <a:lumOff val="35000"/>
                  </a:prstClr>
                </a:solidFill>
                <a:latin typeface="方正黑体简体" panose="02010601030101010101" pitchFamily="2" charset="-122"/>
                <a:ea typeface="方正黑体简体" panose="02010601030101010101" pitchFamily="2" charset="-122"/>
                <a:cs typeface="+mn-ea"/>
                <a:sym typeface="+mn-lt"/>
              </a:rPr>
              <a:t>THANKS</a:t>
            </a:r>
            <a:endParaRPr lang="zh-CN" altLang="en-US" sz="10666" dirty="0">
              <a:solidFill>
                <a:prstClr val="black">
                  <a:lumMod val="65000"/>
                  <a:lumOff val="35000"/>
                </a:prstClr>
              </a:solidFill>
              <a:latin typeface="方正黑体简体" panose="02010601030101010101" pitchFamily="2" charset="-122"/>
              <a:ea typeface="方正黑体简体" panose="02010601030101010101" pitchFamily="2" charset="-122"/>
              <a:cs typeface="+mn-ea"/>
              <a:sym typeface="+mn-lt"/>
            </a:endParaRPr>
          </a:p>
        </p:txBody>
      </p:sp>
    </p:spTree>
    <p:extLst>
      <p:ext uri="{BB962C8B-B14F-4D97-AF65-F5344CB8AC3E}">
        <p14:creationId xmlns:p14="http://schemas.microsoft.com/office/powerpoint/2010/main" val="1729102020"/>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500"/>
                                        <p:tgtEl>
                                          <p:spTgt spid="24"/>
                                        </p:tgtEl>
                                      </p:cBhvr>
                                    </p:animEffect>
                                  </p:childTnLst>
                                </p:cTn>
                              </p:par>
                              <p:par>
                                <p:cTn id="13" presetID="10"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AB57C0F8-B204-4584-AB17-3A4B9892388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492653" y="536291"/>
            <a:ext cx="60959" cy="286504"/>
          </a:xfrm>
          <a:prstGeom prst="rect">
            <a:avLst/>
          </a:prstGeom>
        </p:spPr>
      </p:pic>
      <p:pic>
        <p:nvPicPr>
          <p:cNvPr id="8" name="图片 7">
            <a:extLst>
              <a:ext uri="{FF2B5EF4-FFF2-40B4-BE49-F238E27FC236}">
                <a16:creationId xmlns:a16="http://schemas.microsoft.com/office/drawing/2014/main" id="{F9EF33DA-8610-4787-9D67-88214F87E02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637" y="1622739"/>
            <a:ext cx="464644" cy="533480"/>
          </a:xfrm>
          <a:prstGeom prst="rect">
            <a:avLst/>
          </a:prstGeom>
        </p:spPr>
      </p:pic>
      <p:pic>
        <p:nvPicPr>
          <p:cNvPr id="10" name="图片 9">
            <a:extLst>
              <a:ext uri="{FF2B5EF4-FFF2-40B4-BE49-F238E27FC236}">
                <a16:creationId xmlns:a16="http://schemas.microsoft.com/office/drawing/2014/main" id="{4C2B7244-0937-4BF9-A9EC-49387FDA8FE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5637" y="3468983"/>
            <a:ext cx="464644" cy="533480"/>
          </a:xfrm>
          <a:prstGeom prst="rect">
            <a:avLst/>
          </a:prstGeom>
        </p:spPr>
      </p:pic>
      <p:pic>
        <p:nvPicPr>
          <p:cNvPr id="13" name="图片 12">
            <a:extLst>
              <a:ext uri="{FF2B5EF4-FFF2-40B4-BE49-F238E27FC236}">
                <a16:creationId xmlns:a16="http://schemas.microsoft.com/office/drawing/2014/main" id="{1BEDD1CD-A810-465F-8A46-6BB011B3451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35637" y="5315227"/>
            <a:ext cx="464644" cy="533480"/>
          </a:xfrm>
          <a:prstGeom prst="rect">
            <a:avLst/>
          </a:prstGeom>
        </p:spPr>
      </p:pic>
      <p:pic>
        <p:nvPicPr>
          <p:cNvPr id="15" name="图片 14">
            <a:extLst>
              <a:ext uri="{FF2B5EF4-FFF2-40B4-BE49-F238E27FC236}">
                <a16:creationId xmlns:a16="http://schemas.microsoft.com/office/drawing/2014/main" id="{766A61E0-837D-4E70-8204-DA34C6D9F07F}"/>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p:blipFill>
        <p:spPr>
          <a:xfrm>
            <a:off x="6949355" y="2119893"/>
            <a:ext cx="4793002" cy="3195334"/>
          </a:xfrm>
          <a:prstGeom prst="rect">
            <a:avLst/>
          </a:prstGeom>
        </p:spPr>
      </p:pic>
      <p:sp>
        <p:nvSpPr>
          <p:cNvPr id="40" name="文本框 39">
            <a:extLst>
              <a:ext uri="{FF2B5EF4-FFF2-40B4-BE49-F238E27FC236}">
                <a16:creationId xmlns:a16="http://schemas.microsoft.com/office/drawing/2014/main" id="{72B5AEE0-D7CD-4D0A-99A1-942A27D36C2F}"/>
              </a:ext>
            </a:extLst>
          </p:cNvPr>
          <p:cNvSpPr txBox="1"/>
          <p:nvPr/>
        </p:nvSpPr>
        <p:spPr>
          <a:xfrm>
            <a:off x="1780798" y="1377608"/>
            <a:ext cx="4793000" cy="1023742"/>
          </a:xfrm>
          <a:prstGeom prst="rect">
            <a:avLst/>
          </a:prstGeom>
          <a:noFill/>
        </p:spPr>
        <p:txBody>
          <a:bodyPr wrap="square" rtlCol="0">
            <a:spAutoFit/>
          </a:bodyPr>
          <a:lstStyle/>
          <a:p>
            <a:pPr defTabSz="1219020">
              <a:lnSpc>
                <a:spcPct val="150000"/>
              </a:lnSpc>
            </a:pPr>
            <a:r>
              <a:rPr lang="en-US" altLang="zh-CN" sz="1400" dirty="0">
                <a:solidFill>
                  <a:srgbClr val="686769"/>
                </a:solidFill>
                <a:latin typeface="方正黑体简体" panose="02010601030101010101" pitchFamily="2" charset="-122"/>
                <a:ea typeface="方正黑体简体" panose="02010601030101010101" pitchFamily="2" charset="-122"/>
                <a:cs typeface="+mn-ea"/>
                <a:sym typeface="+mn-lt"/>
              </a:rPr>
              <a:t>Recruitment website information is messy and complex, and it always takes time to screen suitable recruitment information.</a:t>
            </a:r>
            <a:endParaRPr lang="zh-CN" altLang="en-US" sz="1400" dirty="0">
              <a:solidFill>
                <a:srgbClr val="686769"/>
              </a:solidFill>
              <a:latin typeface="方正黑体简体" panose="02010601030101010101" pitchFamily="2" charset="-122"/>
              <a:ea typeface="方正黑体简体" panose="02010601030101010101" pitchFamily="2" charset="-122"/>
              <a:cs typeface="+mn-ea"/>
              <a:sym typeface="+mn-lt"/>
            </a:endParaRPr>
          </a:p>
        </p:txBody>
      </p:sp>
      <p:sp>
        <p:nvSpPr>
          <p:cNvPr id="42" name="文本框 41">
            <a:extLst>
              <a:ext uri="{FF2B5EF4-FFF2-40B4-BE49-F238E27FC236}">
                <a16:creationId xmlns:a16="http://schemas.microsoft.com/office/drawing/2014/main" id="{E2DDD70C-339E-4CA4-B746-3D2CEEA32933}"/>
              </a:ext>
            </a:extLst>
          </p:cNvPr>
          <p:cNvSpPr txBox="1"/>
          <p:nvPr/>
        </p:nvSpPr>
        <p:spPr>
          <a:xfrm>
            <a:off x="1780797" y="3044106"/>
            <a:ext cx="4793001" cy="1346907"/>
          </a:xfrm>
          <a:prstGeom prst="rect">
            <a:avLst/>
          </a:prstGeom>
          <a:noFill/>
        </p:spPr>
        <p:txBody>
          <a:bodyPr wrap="square" rtlCol="0">
            <a:spAutoFit/>
          </a:bodyPr>
          <a:lstStyle/>
          <a:p>
            <a:pPr defTabSz="1219020">
              <a:lnSpc>
                <a:spcPct val="150000"/>
              </a:lnSpc>
            </a:pPr>
            <a:r>
              <a:rPr lang="en-US" altLang="zh-CN" sz="1400" dirty="0">
                <a:solidFill>
                  <a:srgbClr val="686769"/>
                </a:solidFill>
                <a:latin typeface="方正黑体简体" panose="02010601030101010101" pitchFamily="2" charset="-122"/>
                <a:ea typeface="方正黑体简体" panose="02010601030101010101" pitchFamily="2" charset="-122"/>
                <a:cs typeface="+mn-ea"/>
                <a:sym typeface="+mn-lt"/>
              </a:rPr>
              <a:t>There is no intelligent recommendation ranking function for search positions on recruitment websites.  It usually takes a lot of time to filter out favorite or suitable job information.</a:t>
            </a:r>
            <a:endParaRPr lang="zh-CN" altLang="en-US" sz="1400" dirty="0">
              <a:solidFill>
                <a:srgbClr val="686769"/>
              </a:solidFill>
              <a:latin typeface="方正黑体简体" panose="02010601030101010101" pitchFamily="2" charset="-122"/>
              <a:ea typeface="方正黑体简体" panose="02010601030101010101" pitchFamily="2" charset="-122"/>
              <a:cs typeface="+mn-ea"/>
              <a:sym typeface="+mn-lt"/>
            </a:endParaRPr>
          </a:p>
        </p:txBody>
      </p:sp>
      <p:sp>
        <p:nvSpPr>
          <p:cNvPr id="46" name="文本框 45">
            <a:extLst>
              <a:ext uri="{FF2B5EF4-FFF2-40B4-BE49-F238E27FC236}">
                <a16:creationId xmlns:a16="http://schemas.microsoft.com/office/drawing/2014/main" id="{5F93D238-E7B4-4793-86E7-F141E25064A7}"/>
              </a:ext>
            </a:extLst>
          </p:cNvPr>
          <p:cNvSpPr txBox="1"/>
          <p:nvPr/>
        </p:nvSpPr>
        <p:spPr>
          <a:xfrm>
            <a:off x="1780798" y="4585348"/>
            <a:ext cx="4793002" cy="1993238"/>
          </a:xfrm>
          <a:prstGeom prst="rect">
            <a:avLst/>
          </a:prstGeom>
          <a:noFill/>
        </p:spPr>
        <p:txBody>
          <a:bodyPr wrap="square" rtlCol="0">
            <a:spAutoFit/>
          </a:bodyPr>
          <a:lstStyle/>
          <a:p>
            <a:pPr defTabSz="1219020">
              <a:lnSpc>
                <a:spcPct val="150000"/>
              </a:lnSpc>
            </a:pPr>
            <a:r>
              <a:rPr lang="en-US" altLang="zh-CN" sz="1400" dirty="0">
                <a:solidFill>
                  <a:srgbClr val="686769"/>
                </a:solidFill>
                <a:latin typeface="方正黑体简体" panose="02010601030101010101" pitchFamily="2" charset="-122"/>
                <a:ea typeface="方正黑体简体" panose="02010601030101010101" pitchFamily="2" charset="-122"/>
                <a:cs typeface="+mn-ea"/>
                <a:sym typeface="+mn-lt"/>
              </a:rPr>
              <a:t>As a student of data analysis, we hope that through analysis and modeling, we can get a model that can predict the future development of a job by predicting salary, which can be used as a new function for Intelligent recommendation ranking for job search engines on recruitment websites.</a:t>
            </a:r>
            <a:endParaRPr lang="zh-CN" altLang="en-US" sz="1400" dirty="0">
              <a:solidFill>
                <a:srgbClr val="686769"/>
              </a:solidFill>
              <a:latin typeface="方正黑体简体" panose="02010601030101010101" pitchFamily="2" charset="-122"/>
              <a:ea typeface="方正黑体简体" panose="02010601030101010101" pitchFamily="2" charset="-122"/>
              <a:cs typeface="+mn-ea"/>
              <a:sym typeface="+mn-lt"/>
            </a:endParaRPr>
          </a:p>
        </p:txBody>
      </p:sp>
      <p:sp>
        <p:nvSpPr>
          <p:cNvPr id="17" name="TextBox 7">
            <a:extLst>
              <a:ext uri="{FF2B5EF4-FFF2-40B4-BE49-F238E27FC236}">
                <a16:creationId xmlns:a16="http://schemas.microsoft.com/office/drawing/2014/main" id="{9950333A-FC72-43A8-9245-6D415558F8FD}"/>
              </a:ext>
            </a:extLst>
          </p:cNvPr>
          <p:cNvSpPr txBox="1"/>
          <p:nvPr/>
        </p:nvSpPr>
        <p:spPr>
          <a:xfrm>
            <a:off x="568119" y="440281"/>
            <a:ext cx="4125617" cy="461665"/>
          </a:xfrm>
          <a:prstGeom prst="rect">
            <a:avLst/>
          </a:prstGeom>
          <a:noFill/>
        </p:spPr>
        <p:txBody>
          <a:bodyPr wrap="none" rtlCol="0">
            <a:spAutoFit/>
          </a:bodyPr>
          <a:lstStyle/>
          <a:p>
            <a:pPr defTabSz="1219020"/>
            <a:r>
              <a:rPr lang="en-US" altLang="zh-CN" sz="2400" dirty="0">
                <a:solidFill>
                  <a:schemeClr val="accent6">
                    <a:lumMod val="60000"/>
                    <a:lumOff val="40000"/>
                  </a:schemeClr>
                </a:solidFill>
                <a:latin typeface="方正黑体简体" panose="02010601030101010101" pitchFamily="2" charset="-122"/>
                <a:ea typeface="方正黑体简体" panose="02010601030101010101" pitchFamily="2" charset="-122"/>
                <a:cs typeface="+mn-ea"/>
                <a:sym typeface="+mn-lt"/>
              </a:rPr>
              <a:t>CHAPTER 1-Project Review</a:t>
            </a:r>
          </a:p>
        </p:txBody>
      </p:sp>
    </p:spTree>
    <p:extLst>
      <p:ext uri="{BB962C8B-B14F-4D97-AF65-F5344CB8AC3E}">
        <p14:creationId xmlns:p14="http://schemas.microsoft.com/office/powerpoint/2010/main" val="1571317851"/>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300" fill="hold"/>
                                        <p:tgtEl>
                                          <p:spTgt spid="2"/>
                                        </p:tgtEl>
                                        <p:attrNameLst>
                                          <p:attrName>ppt_x</p:attrName>
                                        </p:attrNameLst>
                                      </p:cBhvr>
                                      <p:tavLst>
                                        <p:tav tm="0">
                                          <p:val>
                                            <p:strVal val="0-#ppt_w/2"/>
                                          </p:val>
                                        </p:tav>
                                        <p:tav tm="100000">
                                          <p:val>
                                            <p:strVal val="#ppt_x"/>
                                          </p:val>
                                        </p:tav>
                                      </p:tavLst>
                                    </p:anim>
                                    <p:anim calcmode="lin" valueType="num">
                                      <p:cBhvr additive="base">
                                        <p:cTn id="8" dur="3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30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300" fill="hold"/>
                                        <p:tgtEl>
                                          <p:spTgt spid="17"/>
                                        </p:tgtEl>
                                        <p:attrNameLst>
                                          <p:attrName>ppt_x</p:attrName>
                                        </p:attrNameLst>
                                      </p:cBhvr>
                                      <p:tavLst>
                                        <p:tav tm="0">
                                          <p:val>
                                            <p:strVal val="0-#ppt_w/2"/>
                                          </p:val>
                                        </p:tav>
                                        <p:tav tm="100000">
                                          <p:val>
                                            <p:strVal val="#ppt_x"/>
                                          </p:val>
                                        </p:tav>
                                      </p:tavLst>
                                    </p:anim>
                                    <p:anim calcmode="lin" valueType="num">
                                      <p:cBhvr additive="base">
                                        <p:cTn id="12" dur="300" fill="hold"/>
                                        <p:tgtEl>
                                          <p:spTgt spid="1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363F6583-FC68-4C1D-A80F-9E9E237520F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30949" y="0"/>
            <a:ext cx="5861051" cy="6858000"/>
          </a:xfrm>
          <a:prstGeom prst="rect">
            <a:avLst/>
          </a:prstGeom>
        </p:spPr>
      </p:pic>
      <p:pic>
        <p:nvPicPr>
          <p:cNvPr id="3" name="图片 2">
            <a:extLst>
              <a:ext uri="{FF2B5EF4-FFF2-40B4-BE49-F238E27FC236}">
                <a16:creationId xmlns:a16="http://schemas.microsoft.com/office/drawing/2014/main" id="{5D405D4A-9CEE-4F04-838A-B4FD713D04D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11968" y="635721"/>
            <a:ext cx="4980032" cy="5915832"/>
          </a:xfrm>
          <a:prstGeom prst="rect">
            <a:avLst/>
          </a:prstGeom>
        </p:spPr>
      </p:pic>
      <p:sp>
        <p:nvSpPr>
          <p:cNvPr id="10" name="TextBox 6">
            <a:extLst>
              <a:ext uri="{FF2B5EF4-FFF2-40B4-BE49-F238E27FC236}">
                <a16:creationId xmlns:a16="http://schemas.microsoft.com/office/drawing/2014/main" id="{723E779C-3F67-4C55-AD01-F5B7C72092FC}"/>
              </a:ext>
            </a:extLst>
          </p:cNvPr>
          <p:cNvSpPr txBox="1"/>
          <p:nvPr/>
        </p:nvSpPr>
        <p:spPr>
          <a:xfrm>
            <a:off x="1007435" y="1892830"/>
            <a:ext cx="4330032" cy="1323439"/>
          </a:xfrm>
          <a:prstGeom prst="rect">
            <a:avLst/>
          </a:prstGeom>
          <a:noFill/>
        </p:spPr>
        <p:txBody>
          <a:bodyPr wrap="none" rtlCol="0">
            <a:spAutoFit/>
          </a:bodyPr>
          <a:lstStyle/>
          <a:p>
            <a:pPr defTabSz="1219020"/>
            <a:r>
              <a:rPr lang="en-US" altLang="zh-CN" sz="8000" dirty="0">
                <a:solidFill>
                  <a:srgbClr val="E1E0D8"/>
                </a:solidFill>
                <a:latin typeface="方正黑体简体" panose="02010601030101010101" pitchFamily="2" charset="-122"/>
                <a:ea typeface="方正黑体简体" panose="02010601030101010101" pitchFamily="2" charset="-122"/>
                <a:cs typeface="+mn-ea"/>
                <a:sym typeface="+mn-lt"/>
              </a:rPr>
              <a:t>PART 02</a:t>
            </a:r>
            <a:endParaRPr lang="zh-CN" altLang="en-US" sz="8000" dirty="0">
              <a:solidFill>
                <a:srgbClr val="E1E0D8"/>
              </a:solidFill>
              <a:latin typeface="方正黑体简体" panose="02010601030101010101" pitchFamily="2" charset="-122"/>
              <a:ea typeface="方正黑体简体" panose="02010601030101010101" pitchFamily="2" charset="-122"/>
              <a:cs typeface="+mn-ea"/>
              <a:sym typeface="+mn-lt"/>
            </a:endParaRPr>
          </a:p>
        </p:txBody>
      </p:sp>
      <p:sp>
        <p:nvSpPr>
          <p:cNvPr id="11" name="TextBox 7">
            <a:extLst>
              <a:ext uri="{FF2B5EF4-FFF2-40B4-BE49-F238E27FC236}">
                <a16:creationId xmlns:a16="http://schemas.microsoft.com/office/drawing/2014/main" id="{09FD52BB-F97A-424A-9BEA-B4FAD72885EE}"/>
              </a:ext>
            </a:extLst>
          </p:cNvPr>
          <p:cNvSpPr txBox="1"/>
          <p:nvPr/>
        </p:nvSpPr>
        <p:spPr>
          <a:xfrm>
            <a:off x="630729" y="3013501"/>
            <a:ext cx="5083443" cy="830997"/>
          </a:xfrm>
          <a:prstGeom prst="rect">
            <a:avLst/>
          </a:prstGeom>
          <a:noFill/>
        </p:spPr>
        <p:txBody>
          <a:bodyPr wrap="none" rtlCol="0">
            <a:spAutoFit/>
          </a:bodyPr>
          <a:lstStyle/>
          <a:p>
            <a:pPr defTabSz="1219020"/>
            <a:r>
              <a:rPr lang="en-US" altLang="zh-CN" sz="4800" dirty="0">
                <a:solidFill>
                  <a:srgbClr val="4F4D50"/>
                </a:solidFill>
                <a:latin typeface="方正黑体简体" panose="02010601030101010101" pitchFamily="2" charset="-122"/>
                <a:ea typeface="方正黑体简体" panose="02010601030101010101" pitchFamily="2" charset="-122"/>
                <a:cs typeface="+mn-ea"/>
                <a:sym typeface="+mn-lt"/>
              </a:rPr>
              <a:t>Data Exploration</a:t>
            </a:r>
          </a:p>
        </p:txBody>
      </p:sp>
      <p:pic>
        <p:nvPicPr>
          <p:cNvPr id="4" name="图片 3">
            <a:extLst>
              <a:ext uri="{FF2B5EF4-FFF2-40B4-BE49-F238E27FC236}">
                <a16:creationId xmlns:a16="http://schemas.microsoft.com/office/drawing/2014/main" id="{03655C4F-13B8-42B3-B324-08F6E86F411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952629" y="2299980"/>
            <a:ext cx="2231936" cy="2258040"/>
          </a:xfrm>
          <a:prstGeom prst="rect">
            <a:avLst/>
          </a:prstGeom>
        </p:spPr>
      </p:pic>
    </p:spTree>
    <p:extLst>
      <p:ext uri="{BB962C8B-B14F-4D97-AF65-F5344CB8AC3E}">
        <p14:creationId xmlns:p14="http://schemas.microsoft.com/office/powerpoint/2010/main" val="2810168215"/>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1+#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30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1+#ppt_w/2"/>
                                          </p:val>
                                        </p:tav>
                                        <p:tav tm="100000">
                                          <p:val>
                                            <p:strVal val="#ppt_x"/>
                                          </p:val>
                                        </p:tav>
                                      </p:tavLst>
                                    </p:anim>
                                    <p:anim calcmode="lin" valueType="num">
                                      <p:cBhvr additive="base">
                                        <p:cTn id="12" dur="500" fill="hold"/>
                                        <p:tgtEl>
                                          <p:spTgt spid="3"/>
                                        </p:tgtEl>
                                        <p:attrNameLst>
                                          <p:attrName>ppt_y</p:attrName>
                                        </p:attrNameLst>
                                      </p:cBhvr>
                                      <p:tavLst>
                                        <p:tav tm="0">
                                          <p:val>
                                            <p:strVal val="#ppt_y"/>
                                          </p:val>
                                        </p:tav>
                                        <p:tav tm="100000">
                                          <p:val>
                                            <p:strVal val="#ppt_y"/>
                                          </p:val>
                                        </p:tav>
                                      </p:tavLst>
                                    </p:anim>
                                  </p:childTnLst>
                                </p:cTn>
                              </p:par>
                            </p:childTnLst>
                          </p:cTn>
                        </p:par>
                        <p:par>
                          <p:cTn id="13" fill="hold">
                            <p:stCondLst>
                              <p:cond delay="800"/>
                            </p:stCondLst>
                            <p:childTnLst>
                              <p:par>
                                <p:cTn id="14" presetID="10" presetClass="entr" presetSubtype="0" fill="hold" nodeType="after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par>
                                <p:cTn id="17" presetID="2" presetClass="entr" presetSubtype="8"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0-#ppt_w/2"/>
                                          </p:val>
                                        </p:tav>
                                        <p:tav tm="100000">
                                          <p:val>
                                            <p:strVal val="#ppt_x"/>
                                          </p:val>
                                        </p:tav>
                                      </p:tavLst>
                                    </p:anim>
                                    <p:anim calcmode="lin" valueType="num">
                                      <p:cBhvr additive="base">
                                        <p:cTn id="20" dur="500" fill="hold"/>
                                        <p:tgtEl>
                                          <p:spTgt spid="10"/>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300"/>
                                  </p:stCondLst>
                                  <p:childTnLst>
                                    <p:set>
                                      <p:cBhvr>
                                        <p:cTn id="22" dur="1" fill="hold">
                                          <p:stCondLst>
                                            <p:cond delay="0"/>
                                          </p:stCondLst>
                                        </p:cTn>
                                        <p:tgtEl>
                                          <p:spTgt spid="11"/>
                                        </p:tgtEl>
                                        <p:attrNameLst>
                                          <p:attrName>style.visibility</p:attrName>
                                        </p:attrNameLst>
                                      </p:cBhvr>
                                      <p:to>
                                        <p:strVal val="visible"/>
                                      </p:to>
                                    </p:set>
                                    <p:anim calcmode="lin" valueType="num">
                                      <p:cBhvr additive="base">
                                        <p:cTn id="23" dur="500" fill="hold"/>
                                        <p:tgtEl>
                                          <p:spTgt spid="11"/>
                                        </p:tgtEl>
                                        <p:attrNameLst>
                                          <p:attrName>ppt_x</p:attrName>
                                        </p:attrNameLst>
                                      </p:cBhvr>
                                      <p:tavLst>
                                        <p:tav tm="0">
                                          <p:val>
                                            <p:strVal val="0-#ppt_w/2"/>
                                          </p:val>
                                        </p:tav>
                                        <p:tav tm="100000">
                                          <p:val>
                                            <p:strVal val="#ppt_x"/>
                                          </p:val>
                                        </p:tav>
                                      </p:tavLst>
                                    </p:anim>
                                    <p:anim calcmode="lin" valueType="num">
                                      <p:cBhvr additive="base">
                                        <p:cTn id="24"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图片 20">
            <a:extLst>
              <a:ext uri="{FF2B5EF4-FFF2-40B4-BE49-F238E27FC236}">
                <a16:creationId xmlns:a16="http://schemas.microsoft.com/office/drawing/2014/main" id="{2854EEF1-843F-4296-A396-E05140CF9A0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57378" y="2031481"/>
            <a:ext cx="1732013" cy="2074928"/>
          </a:xfrm>
          <a:prstGeom prst="rect">
            <a:avLst/>
          </a:prstGeom>
        </p:spPr>
      </p:pic>
      <p:pic>
        <p:nvPicPr>
          <p:cNvPr id="2" name="图片 1">
            <a:extLst>
              <a:ext uri="{FF2B5EF4-FFF2-40B4-BE49-F238E27FC236}">
                <a16:creationId xmlns:a16="http://schemas.microsoft.com/office/drawing/2014/main" id="{AB57C0F8-B204-4584-AB17-3A4B9892388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92653" y="536291"/>
            <a:ext cx="60959" cy="286504"/>
          </a:xfrm>
          <a:prstGeom prst="rect">
            <a:avLst/>
          </a:prstGeom>
        </p:spPr>
      </p:pic>
      <p:sp>
        <p:nvSpPr>
          <p:cNvPr id="4" name="TextBox 7">
            <a:extLst>
              <a:ext uri="{FF2B5EF4-FFF2-40B4-BE49-F238E27FC236}">
                <a16:creationId xmlns:a16="http://schemas.microsoft.com/office/drawing/2014/main" id="{E85550B3-3070-4D72-8FA2-A190686442CB}"/>
              </a:ext>
            </a:extLst>
          </p:cNvPr>
          <p:cNvSpPr txBox="1"/>
          <p:nvPr/>
        </p:nvSpPr>
        <p:spPr>
          <a:xfrm>
            <a:off x="568119" y="440281"/>
            <a:ext cx="3912097" cy="461665"/>
          </a:xfrm>
          <a:prstGeom prst="rect">
            <a:avLst/>
          </a:prstGeom>
          <a:noFill/>
        </p:spPr>
        <p:txBody>
          <a:bodyPr wrap="none" rtlCol="0">
            <a:spAutoFit/>
          </a:bodyPr>
          <a:lstStyle/>
          <a:p>
            <a:pPr defTabSz="1219020"/>
            <a:r>
              <a:rPr lang="en-US" altLang="zh-CN" sz="2400" dirty="0">
                <a:solidFill>
                  <a:schemeClr val="accent6">
                    <a:lumMod val="60000"/>
                    <a:lumOff val="40000"/>
                  </a:schemeClr>
                </a:solidFill>
                <a:latin typeface="方正黑体简体" panose="02010601030101010101" pitchFamily="2" charset="-122"/>
                <a:ea typeface="方正黑体简体" panose="02010601030101010101" pitchFamily="2" charset="-122"/>
                <a:cs typeface="+mn-ea"/>
                <a:sym typeface="+mn-lt"/>
              </a:rPr>
              <a:t>CHAPTER 2-Data Sources</a:t>
            </a:r>
          </a:p>
        </p:txBody>
      </p:sp>
      <p:sp>
        <p:nvSpPr>
          <p:cNvPr id="18" name="TextBox 7">
            <a:extLst>
              <a:ext uri="{FF2B5EF4-FFF2-40B4-BE49-F238E27FC236}">
                <a16:creationId xmlns:a16="http://schemas.microsoft.com/office/drawing/2014/main" id="{8DE6CD62-A5CF-42EF-B6BB-0447C20B7252}"/>
              </a:ext>
            </a:extLst>
          </p:cNvPr>
          <p:cNvSpPr txBox="1"/>
          <p:nvPr/>
        </p:nvSpPr>
        <p:spPr>
          <a:xfrm>
            <a:off x="1389521" y="4202672"/>
            <a:ext cx="1548822" cy="461665"/>
          </a:xfrm>
          <a:prstGeom prst="rect">
            <a:avLst/>
          </a:prstGeom>
          <a:noFill/>
        </p:spPr>
        <p:txBody>
          <a:bodyPr wrap="none" rtlCol="0">
            <a:spAutoFit/>
          </a:bodyPr>
          <a:lstStyle/>
          <a:p>
            <a:pPr defTabSz="1219020"/>
            <a:r>
              <a:rPr lang="en-US" altLang="zh-CN" sz="2400" b="1" dirty="0">
                <a:solidFill>
                  <a:srgbClr val="4F4D50"/>
                </a:solidFill>
                <a:latin typeface="方正黑体简体" panose="02010601030101010101" pitchFamily="2" charset="-122"/>
                <a:ea typeface="方正黑体简体" panose="02010601030101010101" pitchFamily="2" charset="-122"/>
                <a:cs typeface="+mn-ea"/>
                <a:sym typeface="+mn-lt"/>
              </a:rPr>
              <a:t>Crawling</a:t>
            </a:r>
          </a:p>
        </p:txBody>
      </p:sp>
      <p:sp>
        <p:nvSpPr>
          <p:cNvPr id="32" name="文本框 31">
            <a:extLst>
              <a:ext uri="{FF2B5EF4-FFF2-40B4-BE49-F238E27FC236}">
                <a16:creationId xmlns:a16="http://schemas.microsoft.com/office/drawing/2014/main" id="{01B21567-E056-4633-A086-071BD3E20E9B}"/>
              </a:ext>
            </a:extLst>
          </p:cNvPr>
          <p:cNvSpPr txBox="1"/>
          <p:nvPr/>
        </p:nvSpPr>
        <p:spPr>
          <a:xfrm>
            <a:off x="1389521" y="4796747"/>
            <a:ext cx="2091552" cy="1346907"/>
          </a:xfrm>
          <a:prstGeom prst="rect">
            <a:avLst/>
          </a:prstGeom>
          <a:noFill/>
        </p:spPr>
        <p:txBody>
          <a:bodyPr wrap="square" rtlCol="0">
            <a:spAutoFit/>
          </a:bodyPr>
          <a:lstStyle/>
          <a:p>
            <a:pPr defTabSz="1219020">
              <a:lnSpc>
                <a:spcPct val="150000"/>
              </a:lnSpc>
            </a:pPr>
            <a:r>
              <a:rPr lang="en-US" altLang="zh-CN" sz="1400" dirty="0">
                <a:solidFill>
                  <a:srgbClr val="686769"/>
                </a:solidFill>
                <a:latin typeface="方正黑体简体" panose="02010601030101010101" pitchFamily="2" charset="-122"/>
                <a:ea typeface="方正黑体简体" panose="02010601030101010101" pitchFamily="2" charset="-122"/>
                <a:cs typeface="+mn-ea"/>
                <a:sym typeface="+mn-lt"/>
              </a:rPr>
              <a:t>Using python to crawl data from 51.job.com and getting 7000 initial data points.</a:t>
            </a:r>
            <a:endParaRPr lang="zh-CN" altLang="en-US" sz="1400" dirty="0">
              <a:solidFill>
                <a:srgbClr val="686769"/>
              </a:solidFill>
              <a:latin typeface="方正黑体简体" panose="02010601030101010101" pitchFamily="2" charset="-122"/>
              <a:ea typeface="方正黑体简体" panose="02010601030101010101" pitchFamily="2" charset="-122"/>
              <a:cs typeface="+mn-ea"/>
              <a:sym typeface="+mn-lt"/>
            </a:endParaRPr>
          </a:p>
        </p:txBody>
      </p:sp>
      <p:cxnSp>
        <p:nvCxnSpPr>
          <p:cNvPr id="12" name="直接连接符 11">
            <a:extLst>
              <a:ext uri="{FF2B5EF4-FFF2-40B4-BE49-F238E27FC236}">
                <a16:creationId xmlns:a16="http://schemas.microsoft.com/office/drawing/2014/main" id="{151542C4-D275-434E-B531-604E3C2446DC}"/>
              </a:ext>
            </a:extLst>
          </p:cNvPr>
          <p:cNvCxnSpPr>
            <a:cxnSpLocks/>
          </p:cNvCxnSpPr>
          <p:nvPr/>
        </p:nvCxnSpPr>
        <p:spPr>
          <a:xfrm>
            <a:off x="1521476" y="4709828"/>
            <a:ext cx="373701" cy="0"/>
          </a:xfrm>
          <a:prstGeom prst="line">
            <a:avLst/>
          </a:prstGeom>
          <a:ln w="19050">
            <a:solidFill>
              <a:srgbClr val="D4BB93"/>
            </a:solidFill>
          </a:ln>
        </p:spPr>
        <p:style>
          <a:lnRef idx="1">
            <a:schemeClr val="accent1"/>
          </a:lnRef>
          <a:fillRef idx="0">
            <a:schemeClr val="accent1"/>
          </a:fillRef>
          <a:effectRef idx="0">
            <a:schemeClr val="accent1"/>
          </a:effectRef>
          <a:fontRef idx="minor">
            <a:schemeClr val="tx1"/>
          </a:fontRef>
        </p:style>
      </p:cxnSp>
      <p:pic>
        <p:nvPicPr>
          <p:cNvPr id="16" name="图片 15">
            <a:extLst>
              <a:ext uri="{FF2B5EF4-FFF2-40B4-BE49-F238E27FC236}">
                <a16:creationId xmlns:a16="http://schemas.microsoft.com/office/drawing/2014/main" id="{4840CD90-DCE2-480B-BBCA-841FCB05E9D3}"/>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557377" y="1861743"/>
            <a:ext cx="1490343" cy="1849633"/>
          </a:xfrm>
          <a:prstGeom prst="rect">
            <a:avLst/>
          </a:prstGeom>
        </p:spPr>
      </p:pic>
      <p:pic>
        <p:nvPicPr>
          <p:cNvPr id="43" name="图片 42">
            <a:extLst>
              <a:ext uri="{FF2B5EF4-FFF2-40B4-BE49-F238E27FC236}">
                <a16:creationId xmlns:a16="http://schemas.microsoft.com/office/drawing/2014/main" id="{2D00866A-5D70-4F0F-B167-05862032527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57644" y="2031481"/>
            <a:ext cx="1732013" cy="2074928"/>
          </a:xfrm>
          <a:prstGeom prst="rect">
            <a:avLst/>
          </a:prstGeom>
        </p:spPr>
      </p:pic>
      <p:sp>
        <p:nvSpPr>
          <p:cNvPr id="44" name="TextBox 7">
            <a:extLst>
              <a:ext uri="{FF2B5EF4-FFF2-40B4-BE49-F238E27FC236}">
                <a16:creationId xmlns:a16="http://schemas.microsoft.com/office/drawing/2014/main" id="{5CEFA42F-B316-4D72-99AF-25F32536ABA7}"/>
              </a:ext>
            </a:extLst>
          </p:cNvPr>
          <p:cNvSpPr txBox="1"/>
          <p:nvPr/>
        </p:nvSpPr>
        <p:spPr>
          <a:xfrm>
            <a:off x="3789788" y="4202672"/>
            <a:ext cx="1710853" cy="461665"/>
          </a:xfrm>
          <a:prstGeom prst="rect">
            <a:avLst/>
          </a:prstGeom>
          <a:noFill/>
        </p:spPr>
        <p:txBody>
          <a:bodyPr wrap="none" rtlCol="0">
            <a:spAutoFit/>
          </a:bodyPr>
          <a:lstStyle/>
          <a:p>
            <a:pPr defTabSz="1219020"/>
            <a:r>
              <a:rPr lang="en-US" altLang="zh-CN" sz="2400" b="1" dirty="0">
                <a:solidFill>
                  <a:srgbClr val="4F4D50"/>
                </a:solidFill>
                <a:latin typeface="方正黑体简体" panose="02010601030101010101" pitchFamily="2" charset="-122"/>
                <a:ea typeface="方正黑体简体" panose="02010601030101010101" pitchFamily="2" charset="-122"/>
                <a:cs typeface="+mn-ea"/>
                <a:sym typeface="+mn-lt"/>
              </a:rPr>
              <a:t>Screening</a:t>
            </a:r>
          </a:p>
        </p:txBody>
      </p:sp>
      <p:sp>
        <p:nvSpPr>
          <p:cNvPr id="54" name="文本框 53">
            <a:extLst>
              <a:ext uri="{FF2B5EF4-FFF2-40B4-BE49-F238E27FC236}">
                <a16:creationId xmlns:a16="http://schemas.microsoft.com/office/drawing/2014/main" id="{3F6D5AE4-D921-4649-80AC-D1E6A044AF03}"/>
              </a:ext>
            </a:extLst>
          </p:cNvPr>
          <p:cNvSpPr txBox="1"/>
          <p:nvPr/>
        </p:nvSpPr>
        <p:spPr>
          <a:xfrm>
            <a:off x="3395581" y="4791179"/>
            <a:ext cx="2499265" cy="1346907"/>
          </a:xfrm>
          <a:prstGeom prst="rect">
            <a:avLst/>
          </a:prstGeom>
          <a:noFill/>
        </p:spPr>
        <p:txBody>
          <a:bodyPr wrap="square" rtlCol="0">
            <a:spAutoFit/>
          </a:bodyPr>
          <a:lstStyle/>
          <a:p>
            <a:pPr defTabSz="1219020">
              <a:lnSpc>
                <a:spcPct val="150000"/>
              </a:lnSpc>
            </a:pPr>
            <a:r>
              <a:rPr lang="en-US" altLang="zh-CN" sz="1400" dirty="0">
                <a:solidFill>
                  <a:srgbClr val="686769"/>
                </a:solidFill>
                <a:latin typeface="方正黑体简体" panose="02010601030101010101" pitchFamily="2" charset="-122"/>
                <a:ea typeface="方正黑体简体" panose="02010601030101010101" pitchFamily="2" charset="-122"/>
                <a:cs typeface="+mn-ea"/>
                <a:sym typeface="+mn-lt"/>
              </a:rPr>
              <a:t>Screening and keeping about 1500 messages. (Because there are a lot of irrelevant jobs information.)</a:t>
            </a:r>
            <a:endParaRPr lang="zh-CN" altLang="en-US" sz="1400" dirty="0">
              <a:solidFill>
                <a:srgbClr val="686769"/>
              </a:solidFill>
              <a:latin typeface="方正黑体简体" panose="02010601030101010101" pitchFamily="2" charset="-122"/>
              <a:ea typeface="方正黑体简体" panose="02010601030101010101" pitchFamily="2" charset="-122"/>
              <a:cs typeface="+mn-ea"/>
              <a:sym typeface="+mn-lt"/>
            </a:endParaRPr>
          </a:p>
        </p:txBody>
      </p:sp>
      <p:cxnSp>
        <p:nvCxnSpPr>
          <p:cNvPr id="55" name="直接连接符 54">
            <a:extLst>
              <a:ext uri="{FF2B5EF4-FFF2-40B4-BE49-F238E27FC236}">
                <a16:creationId xmlns:a16="http://schemas.microsoft.com/office/drawing/2014/main" id="{34063B34-4098-4B98-8B58-FB951A4B8416}"/>
              </a:ext>
            </a:extLst>
          </p:cNvPr>
          <p:cNvCxnSpPr>
            <a:cxnSpLocks/>
          </p:cNvCxnSpPr>
          <p:nvPr/>
        </p:nvCxnSpPr>
        <p:spPr>
          <a:xfrm>
            <a:off x="3921743" y="4709828"/>
            <a:ext cx="373701" cy="0"/>
          </a:xfrm>
          <a:prstGeom prst="line">
            <a:avLst/>
          </a:prstGeom>
          <a:ln w="19050">
            <a:solidFill>
              <a:srgbClr val="D4BB93"/>
            </a:solidFill>
          </a:ln>
        </p:spPr>
        <p:style>
          <a:lnRef idx="1">
            <a:schemeClr val="accent1"/>
          </a:lnRef>
          <a:fillRef idx="0">
            <a:schemeClr val="accent1"/>
          </a:fillRef>
          <a:effectRef idx="0">
            <a:schemeClr val="accent1"/>
          </a:effectRef>
          <a:fontRef idx="minor">
            <a:schemeClr val="tx1"/>
          </a:fontRef>
        </p:style>
      </p:cxnSp>
      <p:pic>
        <p:nvPicPr>
          <p:cNvPr id="56" name="图片 55">
            <a:extLst>
              <a:ext uri="{FF2B5EF4-FFF2-40B4-BE49-F238E27FC236}">
                <a16:creationId xmlns:a16="http://schemas.microsoft.com/office/drawing/2014/main" id="{12EAC3DE-035E-422B-BEBA-56B738113AD8}"/>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3957643" y="1861743"/>
            <a:ext cx="1490343" cy="1849633"/>
          </a:xfrm>
          <a:prstGeom prst="rect">
            <a:avLst/>
          </a:prstGeom>
        </p:spPr>
      </p:pic>
      <p:pic>
        <p:nvPicPr>
          <p:cNvPr id="57" name="图片 56">
            <a:extLst>
              <a:ext uri="{FF2B5EF4-FFF2-40B4-BE49-F238E27FC236}">
                <a16:creationId xmlns:a16="http://schemas.microsoft.com/office/drawing/2014/main" id="{90F613A8-2246-473C-A325-E8C787D7C38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93338" y="2031481"/>
            <a:ext cx="1732013" cy="2074928"/>
          </a:xfrm>
          <a:prstGeom prst="rect">
            <a:avLst/>
          </a:prstGeom>
        </p:spPr>
      </p:pic>
      <p:sp>
        <p:nvSpPr>
          <p:cNvPr id="58" name="TextBox 7">
            <a:extLst>
              <a:ext uri="{FF2B5EF4-FFF2-40B4-BE49-F238E27FC236}">
                <a16:creationId xmlns:a16="http://schemas.microsoft.com/office/drawing/2014/main" id="{516FFC89-F870-44B6-9BBA-AC0E69B6FCB4}"/>
              </a:ext>
            </a:extLst>
          </p:cNvPr>
          <p:cNvSpPr txBox="1"/>
          <p:nvPr/>
        </p:nvSpPr>
        <p:spPr>
          <a:xfrm>
            <a:off x="6190055" y="4212074"/>
            <a:ext cx="1466492" cy="461665"/>
          </a:xfrm>
          <a:prstGeom prst="rect">
            <a:avLst/>
          </a:prstGeom>
          <a:noFill/>
        </p:spPr>
        <p:txBody>
          <a:bodyPr wrap="none" rtlCol="0">
            <a:spAutoFit/>
          </a:bodyPr>
          <a:lstStyle/>
          <a:p>
            <a:pPr defTabSz="1219020"/>
            <a:r>
              <a:rPr lang="en-US" altLang="zh-CN" sz="2400" b="1" dirty="0">
                <a:solidFill>
                  <a:srgbClr val="4F4D50"/>
                </a:solidFill>
                <a:latin typeface="方正黑体简体" panose="02010601030101010101" pitchFamily="2" charset="-122"/>
                <a:ea typeface="方正黑体简体" panose="02010601030101010101" pitchFamily="2" charset="-122"/>
                <a:cs typeface="+mn-ea"/>
                <a:sym typeface="+mn-lt"/>
              </a:rPr>
              <a:t>Clearing</a:t>
            </a:r>
          </a:p>
        </p:txBody>
      </p:sp>
      <p:sp>
        <p:nvSpPr>
          <p:cNvPr id="60" name="文本框 59">
            <a:extLst>
              <a:ext uri="{FF2B5EF4-FFF2-40B4-BE49-F238E27FC236}">
                <a16:creationId xmlns:a16="http://schemas.microsoft.com/office/drawing/2014/main" id="{A8ECEEB8-D442-4C2F-8555-4BCB566535BE}"/>
              </a:ext>
            </a:extLst>
          </p:cNvPr>
          <p:cNvSpPr txBox="1"/>
          <p:nvPr/>
        </p:nvSpPr>
        <p:spPr>
          <a:xfrm>
            <a:off x="6190055" y="4764057"/>
            <a:ext cx="2091552" cy="1023742"/>
          </a:xfrm>
          <a:prstGeom prst="rect">
            <a:avLst/>
          </a:prstGeom>
          <a:noFill/>
        </p:spPr>
        <p:txBody>
          <a:bodyPr wrap="square" rtlCol="0">
            <a:spAutoFit/>
          </a:bodyPr>
          <a:lstStyle/>
          <a:p>
            <a:pPr defTabSz="1219020">
              <a:lnSpc>
                <a:spcPct val="150000"/>
              </a:lnSpc>
            </a:pPr>
            <a:r>
              <a:rPr lang="en-US" altLang="zh-CN" sz="1400" dirty="0">
                <a:solidFill>
                  <a:srgbClr val="686769"/>
                </a:solidFill>
                <a:latin typeface="方正黑体简体" panose="02010601030101010101" pitchFamily="2" charset="-122"/>
                <a:ea typeface="方正黑体简体" panose="02010601030101010101" pitchFamily="2" charset="-122"/>
                <a:cs typeface="+mn-ea"/>
                <a:sym typeface="+mn-lt"/>
              </a:rPr>
              <a:t>Clearing out the data points with missing information.</a:t>
            </a:r>
            <a:endParaRPr lang="zh-CN" altLang="en-US" sz="1400" dirty="0">
              <a:solidFill>
                <a:srgbClr val="686769"/>
              </a:solidFill>
              <a:latin typeface="方正黑体简体" panose="02010601030101010101" pitchFamily="2" charset="-122"/>
              <a:ea typeface="方正黑体简体" panose="02010601030101010101" pitchFamily="2" charset="-122"/>
              <a:cs typeface="+mn-ea"/>
              <a:sym typeface="+mn-lt"/>
            </a:endParaRPr>
          </a:p>
        </p:txBody>
      </p:sp>
      <p:cxnSp>
        <p:nvCxnSpPr>
          <p:cNvPr id="61" name="直接连接符 60">
            <a:extLst>
              <a:ext uri="{FF2B5EF4-FFF2-40B4-BE49-F238E27FC236}">
                <a16:creationId xmlns:a16="http://schemas.microsoft.com/office/drawing/2014/main" id="{30D69B92-71CF-42E1-BC15-A40DC7803D86}"/>
              </a:ext>
            </a:extLst>
          </p:cNvPr>
          <p:cNvCxnSpPr>
            <a:cxnSpLocks/>
          </p:cNvCxnSpPr>
          <p:nvPr/>
        </p:nvCxnSpPr>
        <p:spPr>
          <a:xfrm>
            <a:off x="6322010" y="4677139"/>
            <a:ext cx="373701" cy="0"/>
          </a:xfrm>
          <a:prstGeom prst="line">
            <a:avLst/>
          </a:prstGeom>
          <a:ln w="19050">
            <a:solidFill>
              <a:srgbClr val="D4BB93"/>
            </a:solidFill>
          </a:ln>
        </p:spPr>
        <p:style>
          <a:lnRef idx="1">
            <a:schemeClr val="accent1"/>
          </a:lnRef>
          <a:fillRef idx="0">
            <a:schemeClr val="accent1"/>
          </a:fillRef>
          <a:effectRef idx="0">
            <a:schemeClr val="accent1"/>
          </a:effectRef>
          <a:fontRef idx="minor">
            <a:schemeClr val="tx1"/>
          </a:fontRef>
        </p:style>
      </p:cxnSp>
      <p:pic>
        <p:nvPicPr>
          <p:cNvPr id="62" name="图片 61">
            <a:extLst>
              <a:ext uri="{FF2B5EF4-FFF2-40B4-BE49-F238E27FC236}">
                <a16:creationId xmlns:a16="http://schemas.microsoft.com/office/drawing/2014/main" id="{E775688C-5FAD-431E-9661-A99BA26E87AC}"/>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rot="5400000">
            <a:off x="6140860" y="2042894"/>
            <a:ext cx="1849632" cy="1487335"/>
          </a:xfrm>
          <a:prstGeom prst="rect">
            <a:avLst/>
          </a:prstGeom>
        </p:spPr>
      </p:pic>
      <p:pic>
        <p:nvPicPr>
          <p:cNvPr id="63" name="图片 62">
            <a:extLst>
              <a:ext uri="{FF2B5EF4-FFF2-40B4-BE49-F238E27FC236}">
                <a16:creationId xmlns:a16="http://schemas.microsoft.com/office/drawing/2014/main" id="{5C35CFF4-95D0-4921-9E0F-A9D907A3B98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84806" y="1998792"/>
            <a:ext cx="1732013" cy="2074928"/>
          </a:xfrm>
          <a:prstGeom prst="rect">
            <a:avLst/>
          </a:prstGeom>
        </p:spPr>
      </p:pic>
      <p:sp>
        <p:nvSpPr>
          <p:cNvPr id="64" name="TextBox 7">
            <a:extLst>
              <a:ext uri="{FF2B5EF4-FFF2-40B4-BE49-F238E27FC236}">
                <a16:creationId xmlns:a16="http://schemas.microsoft.com/office/drawing/2014/main" id="{5AD22F94-8964-4FF1-9425-4FB106118685}"/>
              </a:ext>
            </a:extLst>
          </p:cNvPr>
          <p:cNvSpPr txBox="1"/>
          <p:nvPr/>
        </p:nvSpPr>
        <p:spPr>
          <a:xfrm>
            <a:off x="8516949" y="4169983"/>
            <a:ext cx="2156360" cy="461665"/>
          </a:xfrm>
          <a:prstGeom prst="rect">
            <a:avLst/>
          </a:prstGeom>
          <a:noFill/>
        </p:spPr>
        <p:txBody>
          <a:bodyPr wrap="none" rtlCol="0">
            <a:spAutoFit/>
          </a:bodyPr>
          <a:lstStyle/>
          <a:p>
            <a:pPr defTabSz="1219020"/>
            <a:r>
              <a:rPr lang="en-US" altLang="zh-CN" sz="2400" b="1" dirty="0">
                <a:solidFill>
                  <a:srgbClr val="4F4D50"/>
                </a:solidFill>
                <a:latin typeface="方正黑体简体" panose="02010601030101010101" pitchFamily="2" charset="-122"/>
                <a:ea typeface="方正黑体简体" panose="02010601030101010101" pitchFamily="2" charset="-122"/>
                <a:cs typeface="+mn-ea"/>
                <a:sym typeface="+mn-lt"/>
              </a:rPr>
              <a:t>Final dataset</a:t>
            </a:r>
          </a:p>
        </p:txBody>
      </p:sp>
      <p:sp>
        <p:nvSpPr>
          <p:cNvPr id="66" name="文本框 65">
            <a:extLst>
              <a:ext uri="{FF2B5EF4-FFF2-40B4-BE49-F238E27FC236}">
                <a16:creationId xmlns:a16="http://schemas.microsoft.com/office/drawing/2014/main" id="{B85A2FCA-8A8F-416D-AC9E-8CD37C5D5C96}"/>
              </a:ext>
            </a:extLst>
          </p:cNvPr>
          <p:cNvSpPr txBox="1"/>
          <p:nvPr/>
        </p:nvSpPr>
        <p:spPr>
          <a:xfrm>
            <a:off x="8516949" y="4764057"/>
            <a:ext cx="2091552" cy="700576"/>
          </a:xfrm>
          <a:prstGeom prst="rect">
            <a:avLst/>
          </a:prstGeom>
          <a:noFill/>
        </p:spPr>
        <p:txBody>
          <a:bodyPr wrap="square" rtlCol="0">
            <a:spAutoFit/>
          </a:bodyPr>
          <a:lstStyle/>
          <a:p>
            <a:pPr defTabSz="1219020">
              <a:lnSpc>
                <a:spcPct val="150000"/>
              </a:lnSpc>
            </a:pPr>
            <a:r>
              <a:rPr lang="en-US" altLang="zh-CN" sz="1400" dirty="0">
                <a:solidFill>
                  <a:srgbClr val="686769"/>
                </a:solidFill>
                <a:latin typeface="方正黑体简体" panose="02010601030101010101" pitchFamily="2" charset="-122"/>
                <a:ea typeface="方正黑体简体" panose="02010601030101010101" pitchFamily="2" charset="-122"/>
                <a:cs typeface="+mn-ea"/>
                <a:sym typeface="+mn-lt"/>
              </a:rPr>
              <a:t>Finally get 1260 data points.</a:t>
            </a:r>
            <a:endParaRPr lang="zh-CN" altLang="en-US" sz="1400" dirty="0">
              <a:solidFill>
                <a:srgbClr val="686769"/>
              </a:solidFill>
              <a:latin typeface="方正黑体简体" panose="02010601030101010101" pitchFamily="2" charset="-122"/>
              <a:ea typeface="方正黑体简体" panose="02010601030101010101" pitchFamily="2" charset="-122"/>
              <a:cs typeface="+mn-ea"/>
              <a:sym typeface="+mn-lt"/>
            </a:endParaRPr>
          </a:p>
        </p:txBody>
      </p:sp>
      <p:cxnSp>
        <p:nvCxnSpPr>
          <p:cNvPr id="67" name="直接连接符 66">
            <a:extLst>
              <a:ext uri="{FF2B5EF4-FFF2-40B4-BE49-F238E27FC236}">
                <a16:creationId xmlns:a16="http://schemas.microsoft.com/office/drawing/2014/main" id="{0DC05DA5-A9C8-48D4-8AFC-AC2EDE43549F}"/>
              </a:ext>
            </a:extLst>
          </p:cNvPr>
          <p:cNvCxnSpPr>
            <a:cxnSpLocks/>
          </p:cNvCxnSpPr>
          <p:nvPr/>
        </p:nvCxnSpPr>
        <p:spPr>
          <a:xfrm>
            <a:off x="8648904" y="4677139"/>
            <a:ext cx="373701" cy="0"/>
          </a:xfrm>
          <a:prstGeom prst="line">
            <a:avLst/>
          </a:prstGeom>
          <a:ln w="19050">
            <a:solidFill>
              <a:srgbClr val="D4BB93"/>
            </a:solidFill>
          </a:ln>
        </p:spPr>
        <p:style>
          <a:lnRef idx="1">
            <a:schemeClr val="accent1"/>
          </a:lnRef>
          <a:fillRef idx="0">
            <a:schemeClr val="accent1"/>
          </a:fillRef>
          <a:effectRef idx="0">
            <a:schemeClr val="accent1"/>
          </a:effectRef>
          <a:fontRef idx="minor">
            <a:schemeClr val="tx1"/>
          </a:fontRef>
        </p:style>
      </p:cxnSp>
      <p:pic>
        <p:nvPicPr>
          <p:cNvPr id="68" name="图片 67">
            <a:extLst>
              <a:ext uri="{FF2B5EF4-FFF2-40B4-BE49-F238E27FC236}">
                <a16:creationId xmlns:a16="http://schemas.microsoft.com/office/drawing/2014/main" id="{3F13F5B8-F0AF-4E04-9910-8290734E1E76}"/>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8686309" y="1861743"/>
            <a:ext cx="1487335" cy="1849633"/>
          </a:xfrm>
          <a:prstGeom prst="rect">
            <a:avLst/>
          </a:prstGeom>
        </p:spPr>
      </p:pic>
    </p:spTree>
    <p:extLst>
      <p:ext uri="{BB962C8B-B14F-4D97-AF65-F5344CB8AC3E}">
        <p14:creationId xmlns:p14="http://schemas.microsoft.com/office/powerpoint/2010/main" val="4246299623"/>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300" fill="hold"/>
                                        <p:tgtEl>
                                          <p:spTgt spid="2"/>
                                        </p:tgtEl>
                                        <p:attrNameLst>
                                          <p:attrName>ppt_x</p:attrName>
                                        </p:attrNameLst>
                                      </p:cBhvr>
                                      <p:tavLst>
                                        <p:tav tm="0">
                                          <p:val>
                                            <p:strVal val="0-#ppt_w/2"/>
                                          </p:val>
                                        </p:tav>
                                        <p:tav tm="100000">
                                          <p:val>
                                            <p:strVal val="#ppt_x"/>
                                          </p:val>
                                        </p:tav>
                                      </p:tavLst>
                                    </p:anim>
                                    <p:anim calcmode="lin" valueType="num">
                                      <p:cBhvr additive="base">
                                        <p:cTn id="8" dur="3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30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300" fill="hold"/>
                                        <p:tgtEl>
                                          <p:spTgt spid="4"/>
                                        </p:tgtEl>
                                        <p:attrNameLst>
                                          <p:attrName>ppt_x</p:attrName>
                                        </p:attrNameLst>
                                      </p:cBhvr>
                                      <p:tavLst>
                                        <p:tav tm="0">
                                          <p:val>
                                            <p:strVal val="0-#ppt_w/2"/>
                                          </p:val>
                                        </p:tav>
                                        <p:tav tm="100000">
                                          <p:val>
                                            <p:strVal val="#ppt_x"/>
                                          </p:val>
                                        </p:tav>
                                      </p:tavLst>
                                    </p:anim>
                                    <p:anim calcmode="lin" valueType="num">
                                      <p:cBhvr additive="base">
                                        <p:cTn id="12" dur="3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AB57C0F8-B204-4584-AB17-3A4B9892388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492653" y="536291"/>
            <a:ext cx="60959" cy="286504"/>
          </a:xfrm>
          <a:prstGeom prst="rect">
            <a:avLst/>
          </a:prstGeom>
        </p:spPr>
      </p:pic>
      <p:sp>
        <p:nvSpPr>
          <p:cNvPr id="4" name="TextBox 7">
            <a:extLst>
              <a:ext uri="{FF2B5EF4-FFF2-40B4-BE49-F238E27FC236}">
                <a16:creationId xmlns:a16="http://schemas.microsoft.com/office/drawing/2014/main" id="{E85550B3-3070-4D72-8FA2-A190686442CB}"/>
              </a:ext>
            </a:extLst>
          </p:cNvPr>
          <p:cNvSpPr txBox="1"/>
          <p:nvPr/>
        </p:nvSpPr>
        <p:spPr>
          <a:xfrm>
            <a:off x="568119" y="440281"/>
            <a:ext cx="5012719" cy="461665"/>
          </a:xfrm>
          <a:prstGeom prst="rect">
            <a:avLst/>
          </a:prstGeom>
          <a:noFill/>
        </p:spPr>
        <p:txBody>
          <a:bodyPr wrap="none" rtlCol="0">
            <a:spAutoFit/>
          </a:bodyPr>
          <a:lstStyle/>
          <a:p>
            <a:pPr defTabSz="1219020"/>
            <a:r>
              <a:rPr lang="en-US" altLang="zh-CN" sz="2400" dirty="0">
                <a:solidFill>
                  <a:schemeClr val="accent6">
                    <a:lumMod val="60000"/>
                    <a:lumOff val="40000"/>
                  </a:schemeClr>
                </a:solidFill>
                <a:latin typeface="方正黑体简体" panose="02010601030101010101" pitchFamily="2" charset="-122"/>
                <a:ea typeface="方正黑体简体" panose="02010601030101010101" pitchFamily="2" charset="-122"/>
                <a:cs typeface="+mn-ea"/>
                <a:sym typeface="+mn-lt"/>
              </a:rPr>
              <a:t>CHAPTER 2-Structure of Dataset </a:t>
            </a:r>
          </a:p>
        </p:txBody>
      </p:sp>
      <p:graphicFrame>
        <p:nvGraphicFramePr>
          <p:cNvPr id="9" name="表格 10">
            <a:extLst>
              <a:ext uri="{FF2B5EF4-FFF2-40B4-BE49-F238E27FC236}">
                <a16:creationId xmlns:a16="http://schemas.microsoft.com/office/drawing/2014/main" id="{A27AA602-1B55-4816-A6CE-7F5150B40D4C}"/>
              </a:ext>
            </a:extLst>
          </p:cNvPr>
          <p:cNvGraphicFramePr>
            <a:graphicFrameLocks noGrp="1"/>
          </p:cNvGraphicFramePr>
          <p:nvPr>
            <p:extLst>
              <p:ext uri="{D42A27DB-BD31-4B8C-83A1-F6EECF244321}">
                <p14:modId xmlns:p14="http://schemas.microsoft.com/office/powerpoint/2010/main" val="1038055336"/>
              </p:ext>
            </p:extLst>
          </p:nvPr>
        </p:nvGraphicFramePr>
        <p:xfrm>
          <a:off x="924026" y="1388093"/>
          <a:ext cx="8531720" cy="4754880"/>
        </p:xfrm>
        <a:graphic>
          <a:graphicData uri="http://schemas.openxmlformats.org/drawingml/2006/table">
            <a:tbl>
              <a:tblPr firstRow="1" bandRow="1">
                <a:tableStyleId>{073A0DAA-6AF3-43AB-8588-CEC1D06C72B9}</a:tableStyleId>
              </a:tblPr>
              <a:tblGrid>
                <a:gridCol w="2132930">
                  <a:extLst>
                    <a:ext uri="{9D8B030D-6E8A-4147-A177-3AD203B41FA5}">
                      <a16:colId xmlns:a16="http://schemas.microsoft.com/office/drawing/2014/main" val="2195688040"/>
                    </a:ext>
                  </a:extLst>
                </a:gridCol>
                <a:gridCol w="2132930">
                  <a:extLst>
                    <a:ext uri="{9D8B030D-6E8A-4147-A177-3AD203B41FA5}">
                      <a16:colId xmlns:a16="http://schemas.microsoft.com/office/drawing/2014/main" val="1927222498"/>
                    </a:ext>
                  </a:extLst>
                </a:gridCol>
                <a:gridCol w="2132930">
                  <a:extLst>
                    <a:ext uri="{9D8B030D-6E8A-4147-A177-3AD203B41FA5}">
                      <a16:colId xmlns:a16="http://schemas.microsoft.com/office/drawing/2014/main" val="3815154350"/>
                    </a:ext>
                  </a:extLst>
                </a:gridCol>
                <a:gridCol w="2132930">
                  <a:extLst>
                    <a:ext uri="{9D8B030D-6E8A-4147-A177-3AD203B41FA5}">
                      <a16:colId xmlns:a16="http://schemas.microsoft.com/office/drawing/2014/main" val="1223279797"/>
                    </a:ext>
                  </a:extLst>
                </a:gridCol>
              </a:tblGrid>
              <a:tr h="370840">
                <a:tc>
                  <a:txBody>
                    <a:bodyPr/>
                    <a:lstStyle/>
                    <a:p>
                      <a:pPr algn="ctr"/>
                      <a:r>
                        <a:rPr lang="en-US" altLang="zh-CN" dirty="0"/>
                        <a:t>variables</a:t>
                      </a:r>
                      <a:endParaRPr lang="zh-CN" altLang="en-US" dirty="0"/>
                    </a:p>
                  </a:txBody>
                  <a:tcPr/>
                </a:tc>
                <a:tc>
                  <a:txBody>
                    <a:bodyPr/>
                    <a:lstStyle/>
                    <a:p>
                      <a:pPr algn="ctr"/>
                      <a:r>
                        <a:rPr lang="en-US" altLang="zh-CN" dirty="0"/>
                        <a:t>Type</a:t>
                      </a:r>
                      <a:endParaRPr lang="zh-CN" altLang="en-US" dirty="0"/>
                    </a:p>
                  </a:txBody>
                  <a:tcPr/>
                </a:tc>
                <a:tc>
                  <a:txBody>
                    <a:bodyPr/>
                    <a:lstStyle/>
                    <a:p>
                      <a:pPr algn="ctr"/>
                      <a:r>
                        <a:rPr lang="en-US" altLang="zh-CN" dirty="0"/>
                        <a:t>variables</a:t>
                      </a:r>
                      <a:endParaRPr lang="zh-CN" altLang="en-US" dirty="0"/>
                    </a:p>
                  </a:txBody>
                  <a:tcPr/>
                </a:tc>
                <a:tc>
                  <a:txBody>
                    <a:bodyPr/>
                    <a:lstStyle/>
                    <a:p>
                      <a:pPr marL="0" marR="0" lvl="0" indent="0" algn="ctr" defTabSz="1219020" rtl="0" eaLnBrk="1" fontAlgn="auto" latinLnBrk="0" hangingPunct="1">
                        <a:lnSpc>
                          <a:spcPct val="100000"/>
                        </a:lnSpc>
                        <a:spcBef>
                          <a:spcPts val="0"/>
                        </a:spcBef>
                        <a:spcAft>
                          <a:spcPts val="0"/>
                        </a:spcAft>
                        <a:buClrTx/>
                        <a:buSzTx/>
                        <a:buFontTx/>
                        <a:buNone/>
                        <a:tabLst/>
                        <a:defRPr/>
                      </a:pPr>
                      <a:r>
                        <a:rPr lang="en-US" altLang="zh-CN" dirty="0"/>
                        <a:t>Type</a:t>
                      </a:r>
                      <a:endParaRPr lang="zh-CN" altLang="en-US" dirty="0"/>
                    </a:p>
                  </a:txBody>
                  <a:tcPr/>
                </a:tc>
                <a:extLst>
                  <a:ext uri="{0D108BD9-81ED-4DB2-BD59-A6C34878D82A}">
                    <a16:rowId xmlns:a16="http://schemas.microsoft.com/office/drawing/2014/main" val="1887917558"/>
                  </a:ext>
                </a:extLst>
              </a:tr>
              <a:tr h="370840">
                <a:tc>
                  <a:txBody>
                    <a:bodyPr/>
                    <a:lstStyle/>
                    <a:p>
                      <a:pPr algn="ctr"/>
                      <a:r>
                        <a:rPr lang="en-US" altLang="zh-CN" dirty="0"/>
                        <a:t>Job Name</a:t>
                      </a:r>
                      <a:endParaRPr lang="zh-CN" altLang="en-US" dirty="0"/>
                    </a:p>
                  </a:txBody>
                  <a:tcPr/>
                </a:tc>
                <a:tc>
                  <a:txBody>
                    <a:bodyPr/>
                    <a:lstStyle/>
                    <a:p>
                      <a:pPr algn="ctr"/>
                      <a:r>
                        <a:rPr lang="en-US" altLang="zh-CN" dirty="0"/>
                        <a:t>Character</a:t>
                      </a:r>
                      <a:endParaRPr lang="zh-CN" altLang="en-US" dirty="0"/>
                    </a:p>
                  </a:txBody>
                  <a:tcPr/>
                </a:tc>
                <a:tc>
                  <a:txBody>
                    <a:bodyPr/>
                    <a:lstStyle/>
                    <a:p>
                      <a:pPr algn="ctr"/>
                      <a:r>
                        <a:rPr lang="en-US" altLang="zh-CN" dirty="0"/>
                        <a:t>Type</a:t>
                      </a:r>
                      <a:endParaRPr lang="zh-CN" altLang="en-US" dirty="0"/>
                    </a:p>
                  </a:txBody>
                  <a:tcPr/>
                </a:tc>
                <a:tc>
                  <a:txBody>
                    <a:bodyPr/>
                    <a:lstStyle/>
                    <a:p>
                      <a:pPr marL="0" marR="0" lvl="0" indent="0" algn="ctr" defTabSz="1219020" rtl="0" eaLnBrk="1" fontAlgn="auto" latinLnBrk="0" hangingPunct="1">
                        <a:lnSpc>
                          <a:spcPct val="100000"/>
                        </a:lnSpc>
                        <a:spcBef>
                          <a:spcPts val="0"/>
                        </a:spcBef>
                        <a:spcAft>
                          <a:spcPts val="0"/>
                        </a:spcAft>
                        <a:buClrTx/>
                        <a:buSzTx/>
                        <a:buFontTx/>
                        <a:buNone/>
                        <a:tabLst/>
                        <a:defRPr/>
                      </a:pPr>
                      <a:r>
                        <a:rPr lang="en-US" altLang="zh-CN" dirty="0"/>
                        <a:t>Character</a:t>
                      </a:r>
                      <a:endParaRPr lang="zh-CN" altLang="en-US" dirty="0"/>
                    </a:p>
                  </a:txBody>
                  <a:tcPr/>
                </a:tc>
                <a:extLst>
                  <a:ext uri="{0D108BD9-81ED-4DB2-BD59-A6C34878D82A}">
                    <a16:rowId xmlns:a16="http://schemas.microsoft.com/office/drawing/2014/main" val="828239635"/>
                  </a:ext>
                </a:extLst>
              </a:tr>
              <a:tr h="370840">
                <a:tc>
                  <a:txBody>
                    <a:bodyPr/>
                    <a:lstStyle/>
                    <a:p>
                      <a:pPr algn="ctr"/>
                      <a:r>
                        <a:rPr lang="en-US" altLang="zh-CN" dirty="0"/>
                        <a:t>Salary</a:t>
                      </a:r>
                      <a:endParaRPr lang="zh-CN" altLang="en-US" dirty="0"/>
                    </a:p>
                  </a:txBody>
                  <a:tcPr/>
                </a:tc>
                <a:tc>
                  <a:txBody>
                    <a:bodyPr/>
                    <a:lstStyle/>
                    <a:p>
                      <a:pPr algn="ctr"/>
                      <a:r>
                        <a:rPr lang="en-US" altLang="zh-CN" dirty="0"/>
                        <a:t>Numeric</a:t>
                      </a:r>
                      <a:endParaRPr lang="zh-CN" altLang="en-US" dirty="0"/>
                    </a:p>
                  </a:txBody>
                  <a:tcPr/>
                </a:tc>
                <a:tc>
                  <a:txBody>
                    <a:bodyPr/>
                    <a:lstStyle/>
                    <a:p>
                      <a:pPr algn="ctr"/>
                      <a:r>
                        <a:rPr lang="en-US" altLang="zh-CN" dirty="0"/>
                        <a:t>Scale</a:t>
                      </a:r>
                      <a:endParaRPr lang="zh-CN" altLang="en-US" dirty="0"/>
                    </a:p>
                  </a:txBody>
                  <a:tcPr/>
                </a:tc>
                <a:tc>
                  <a:txBody>
                    <a:bodyPr/>
                    <a:lstStyle/>
                    <a:p>
                      <a:pPr marL="0" marR="0" lvl="0" indent="0" algn="ctr" defTabSz="1219020" rtl="0" eaLnBrk="1" fontAlgn="auto" latinLnBrk="0" hangingPunct="1">
                        <a:lnSpc>
                          <a:spcPct val="100000"/>
                        </a:lnSpc>
                        <a:spcBef>
                          <a:spcPts val="0"/>
                        </a:spcBef>
                        <a:spcAft>
                          <a:spcPts val="0"/>
                        </a:spcAft>
                        <a:buClrTx/>
                        <a:buSzTx/>
                        <a:buFontTx/>
                        <a:buNone/>
                        <a:tabLst/>
                        <a:defRPr/>
                      </a:pPr>
                      <a:r>
                        <a:rPr lang="en-US" altLang="zh-CN" dirty="0"/>
                        <a:t>Numeric</a:t>
                      </a:r>
                      <a:endParaRPr lang="zh-CN" altLang="en-US" dirty="0"/>
                    </a:p>
                  </a:txBody>
                  <a:tcPr/>
                </a:tc>
                <a:extLst>
                  <a:ext uri="{0D108BD9-81ED-4DB2-BD59-A6C34878D82A}">
                    <a16:rowId xmlns:a16="http://schemas.microsoft.com/office/drawing/2014/main" val="3189222726"/>
                  </a:ext>
                </a:extLst>
              </a:tr>
              <a:tr h="370840">
                <a:tc>
                  <a:txBody>
                    <a:bodyPr/>
                    <a:lstStyle/>
                    <a:p>
                      <a:pPr algn="ctr"/>
                      <a:r>
                        <a:rPr lang="en-US" altLang="zh-CN" dirty="0"/>
                        <a:t>Location</a:t>
                      </a:r>
                      <a:endParaRPr lang="zh-CN" altLang="en-US" dirty="0"/>
                    </a:p>
                  </a:txBody>
                  <a:tcPr/>
                </a:tc>
                <a:tc>
                  <a:txBody>
                    <a:bodyPr/>
                    <a:lstStyle/>
                    <a:p>
                      <a:pPr marL="0" marR="0" lvl="0" indent="0" algn="ctr" defTabSz="1219020" rtl="0" eaLnBrk="1" fontAlgn="auto" latinLnBrk="0" hangingPunct="1">
                        <a:lnSpc>
                          <a:spcPct val="100000"/>
                        </a:lnSpc>
                        <a:spcBef>
                          <a:spcPts val="0"/>
                        </a:spcBef>
                        <a:spcAft>
                          <a:spcPts val="0"/>
                        </a:spcAft>
                        <a:buClrTx/>
                        <a:buSzTx/>
                        <a:buFontTx/>
                        <a:buNone/>
                        <a:tabLst/>
                        <a:defRPr/>
                      </a:pPr>
                      <a:r>
                        <a:rPr lang="en-US" altLang="zh-CN" dirty="0"/>
                        <a:t>Character</a:t>
                      </a:r>
                      <a:endParaRPr lang="zh-CN" altLang="en-US" dirty="0"/>
                    </a:p>
                  </a:txBody>
                  <a:tcPr/>
                </a:tc>
                <a:tc>
                  <a:txBody>
                    <a:bodyPr/>
                    <a:lstStyle/>
                    <a:p>
                      <a:pPr algn="ctr"/>
                      <a:r>
                        <a:rPr lang="en-US" altLang="zh-CN" dirty="0"/>
                        <a:t>Field</a:t>
                      </a:r>
                      <a:endParaRPr lang="zh-CN" altLang="en-US" dirty="0"/>
                    </a:p>
                  </a:txBody>
                  <a:tcPr/>
                </a:tc>
                <a:tc>
                  <a:txBody>
                    <a:bodyPr/>
                    <a:lstStyle/>
                    <a:p>
                      <a:pPr marL="0" marR="0" lvl="0" indent="0" algn="ctr" defTabSz="1219020" rtl="0" eaLnBrk="1" fontAlgn="auto" latinLnBrk="0" hangingPunct="1">
                        <a:lnSpc>
                          <a:spcPct val="100000"/>
                        </a:lnSpc>
                        <a:spcBef>
                          <a:spcPts val="0"/>
                        </a:spcBef>
                        <a:spcAft>
                          <a:spcPts val="0"/>
                        </a:spcAft>
                        <a:buClrTx/>
                        <a:buSzTx/>
                        <a:buFontTx/>
                        <a:buNone/>
                        <a:tabLst/>
                        <a:defRPr/>
                      </a:pPr>
                      <a:r>
                        <a:rPr lang="en-US" altLang="zh-CN" dirty="0"/>
                        <a:t>Character</a:t>
                      </a:r>
                      <a:endParaRPr lang="zh-CN" altLang="en-US" dirty="0"/>
                    </a:p>
                  </a:txBody>
                  <a:tcPr/>
                </a:tc>
                <a:extLst>
                  <a:ext uri="{0D108BD9-81ED-4DB2-BD59-A6C34878D82A}">
                    <a16:rowId xmlns:a16="http://schemas.microsoft.com/office/drawing/2014/main" val="4270447645"/>
                  </a:ext>
                </a:extLst>
              </a:tr>
              <a:tr h="370840">
                <a:tc>
                  <a:txBody>
                    <a:bodyPr/>
                    <a:lstStyle/>
                    <a:p>
                      <a:pPr algn="ctr"/>
                      <a:r>
                        <a:rPr lang="en-US" altLang="zh-CN" dirty="0"/>
                        <a:t>Experience Requirements</a:t>
                      </a:r>
                      <a:endParaRPr lang="zh-CN" altLang="en-US" dirty="0"/>
                    </a:p>
                  </a:txBody>
                  <a:tcPr/>
                </a:tc>
                <a:tc>
                  <a:txBody>
                    <a:bodyPr/>
                    <a:lstStyle/>
                    <a:p>
                      <a:pPr marL="0" marR="0" lvl="0" indent="0" algn="ctr" defTabSz="1219020" rtl="0" eaLnBrk="1" fontAlgn="auto" latinLnBrk="0" hangingPunct="1">
                        <a:lnSpc>
                          <a:spcPct val="100000"/>
                        </a:lnSpc>
                        <a:spcBef>
                          <a:spcPts val="0"/>
                        </a:spcBef>
                        <a:spcAft>
                          <a:spcPts val="0"/>
                        </a:spcAft>
                        <a:buClrTx/>
                        <a:buSzTx/>
                        <a:buFontTx/>
                        <a:buNone/>
                        <a:tabLst/>
                        <a:defRPr/>
                      </a:pPr>
                      <a:r>
                        <a:rPr lang="en-US" altLang="zh-CN" dirty="0"/>
                        <a:t>Numeric</a:t>
                      </a:r>
                      <a:endParaRPr lang="zh-CN" altLang="en-US" dirty="0"/>
                    </a:p>
                    <a:p>
                      <a:pPr algn="ctr"/>
                      <a:endParaRPr lang="zh-CN" altLang="en-US" dirty="0"/>
                    </a:p>
                  </a:txBody>
                  <a:tcPr/>
                </a:tc>
                <a:tc>
                  <a:txBody>
                    <a:bodyPr/>
                    <a:lstStyle/>
                    <a:p>
                      <a:pPr algn="ctr"/>
                      <a:r>
                        <a:rPr lang="en-US" altLang="zh-CN" dirty="0"/>
                        <a:t>Company Details</a:t>
                      </a:r>
                      <a:endParaRPr lang="zh-CN" altLang="en-US" dirty="0"/>
                    </a:p>
                  </a:txBody>
                  <a:tcPr/>
                </a:tc>
                <a:tc>
                  <a:txBody>
                    <a:bodyPr/>
                    <a:lstStyle/>
                    <a:p>
                      <a:pPr marL="0" marR="0" lvl="0" indent="0" algn="ctr" defTabSz="1219020" rtl="0" eaLnBrk="1" fontAlgn="auto" latinLnBrk="0" hangingPunct="1">
                        <a:lnSpc>
                          <a:spcPct val="100000"/>
                        </a:lnSpc>
                        <a:spcBef>
                          <a:spcPts val="0"/>
                        </a:spcBef>
                        <a:spcAft>
                          <a:spcPts val="0"/>
                        </a:spcAft>
                        <a:buClrTx/>
                        <a:buSzTx/>
                        <a:buFontTx/>
                        <a:buNone/>
                        <a:tabLst/>
                        <a:defRPr/>
                      </a:pPr>
                      <a:r>
                        <a:rPr lang="en-US" altLang="zh-CN" dirty="0"/>
                        <a:t>Character</a:t>
                      </a:r>
                      <a:endParaRPr lang="zh-CN" altLang="en-US" dirty="0"/>
                    </a:p>
                    <a:p>
                      <a:pPr algn="ctr"/>
                      <a:endParaRPr lang="zh-CN" altLang="en-US" dirty="0"/>
                    </a:p>
                  </a:txBody>
                  <a:tcPr/>
                </a:tc>
                <a:extLst>
                  <a:ext uri="{0D108BD9-81ED-4DB2-BD59-A6C34878D82A}">
                    <a16:rowId xmlns:a16="http://schemas.microsoft.com/office/drawing/2014/main" val="1547183638"/>
                  </a:ext>
                </a:extLst>
              </a:tr>
              <a:tr h="370840">
                <a:tc>
                  <a:txBody>
                    <a:bodyPr/>
                    <a:lstStyle/>
                    <a:p>
                      <a:pPr algn="ctr"/>
                      <a:r>
                        <a:rPr lang="en-US" altLang="zh-CN" dirty="0"/>
                        <a:t>Academic Requirements</a:t>
                      </a:r>
                      <a:endParaRPr lang="zh-CN" altLang="en-US" dirty="0"/>
                    </a:p>
                  </a:txBody>
                  <a:tcPr/>
                </a:tc>
                <a:tc>
                  <a:txBody>
                    <a:bodyPr/>
                    <a:lstStyle/>
                    <a:p>
                      <a:pPr marL="0" marR="0" lvl="0" indent="0" algn="ctr" defTabSz="1219020" rtl="0" eaLnBrk="1" fontAlgn="auto" latinLnBrk="0" hangingPunct="1">
                        <a:lnSpc>
                          <a:spcPct val="100000"/>
                        </a:lnSpc>
                        <a:spcBef>
                          <a:spcPts val="0"/>
                        </a:spcBef>
                        <a:spcAft>
                          <a:spcPts val="0"/>
                        </a:spcAft>
                        <a:buClrTx/>
                        <a:buSzTx/>
                        <a:buFontTx/>
                        <a:buNone/>
                        <a:tabLst/>
                        <a:defRPr/>
                      </a:pPr>
                      <a:r>
                        <a:rPr lang="en-US" altLang="zh-CN" dirty="0"/>
                        <a:t>Character</a:t>
                      </a:r>
                      <a:endParaRPr lang="zh-CN" altLang="en-US" dirty="0"/>
                    </a:p>
                    <a:p>
                      <a:pPr algn="ctr"/>
                      <a:endParaRPr lang="zh-CN" altLang="en-US" dirty="0"/>
                    </a:p>
                  </a:txBody>
                  <a:tcPr/>
                </a:tc>
                <a:tc>
                  <a:txBody>
                    <a:bodyPr/>
                    <a:lstStyle/>
                    <a:p>
                      <a:pPr algn="ctr"/>
                      <a:r>
                        <a:rPr lang="en-US" altLang="zh-CN" dirty="0"/>
                        <a:t>Job Introduction</a:t>
                      </a:r>
                      <a:endParaRPr lang="zh-CN" altLang="en-US" dirty="0"/>
                    </a:p>
                  </a:txBody>
                  <a:tcPr/>
                </a:tc>
                <a:tc>
                  <a:txBody>
                    <a:bodyPr/>
                    <a:lstStyle/>
                    <a:p>
                      <a:pPr marL="0" marR="0" lvl="0" indent="0" algn="ctr" defTabSz="1219020" rtl="0" eaLnBrk="1" fontAlgn="auto" latinLnBrk="0" hangingPunct="1">
                        <a:lnSpc>
                          <a:spcPct val="100000"/>
                        </a:lnSpc>
                        <a:spcBef>
                          <a:spcPts val="0"/>
                        </a:spcBef>
                        <a:spcAft>
                          <a:spcPts val="0"/>
                        </a:spcAft>
                        <a:buClrTx/>
                        <a:buSzTx/>
                        <a:buFontTx/>
                        <a:buNone/>
                        <a:tabLst/>
                        <a:defRPr/>
                      </a:pPr>
                      <a:r>
                        <a:rPr lang="en-US" altLang="zh-CN" dirty="0"/>
                        <a:t>Character</a:t>
                      </a:r>
                      <a:endParaRPr lang="zh-CN" altLang="en-US" dirty="0"/>
                    </a:p>
                    <a:p>
                      <a:pPr algn="ctr"/>
                      <a:endParaRPr lang="zh-CN" altLang="en-US" dirty="0"/>
                    </a:p>
                  </a:txBody>
                  <a:tcPr/>
                </a:tc>
                <a:extLst>
                  <a:ext uri="{0D108BD9-81ED-4DB2-BD59-A6C34878D82A}">
                    <a16:rowId xmlns:a16="http://schemas.microsoft.com/office/drawing/2014/main" val="3774011325"/>
                  </a:ext>
                </a:extLst>
              </a:tr>
              <a:tr h="370840">
                <a:tc>
                  <a:txBody>
                    <a:bodyPr/>
                    <a:lstStyle/>
                    <a:p>
                      <a:pPr algn="ctr"/>
                      <a:r>
                        <a:rPr lang="en-US" altLang="zh-CN" dirty="0"/>
                        <a:t>Recruitment</a:t>
                      </a:r>
                      <a:endParaRPr lang="zh-CN" altLang="en-US" dirty="0"/>
                    </a:p>
                  </a:txBody>
                  <a:tcPr/>
                </a:tc>
                <a:tc>
                  <a:txBody>
                    <a:bodyPr/>
                    <a:lstStyle/>
                    <a:p>
                      <a:pPr marL="0" marR="0" lvl="0" indent="0" algn="ctr" defTabSz="1219020" rtl="0" eaLnBrk="1" fontAlgn="auto" latinLnBrk="0" hangingPunct="1">
                        <a:lnSpc>
                          <a:spcPct val="100000"/>
                        </a:lnSpc>
                        <a:spcBef>
                          <a:spcPts val="0"/>
                        </a:spcBef>
                        <a:spcAft>
                          <a:spcPts val="0"/>
                        </a:spcAft>
                        <a:buClrTx/>
                        <a:buSzTx/>
                        <a:buFontTx/>
                        <a:buNone/>
                        <a:tabLst/>
                        <a:defRPr/>
                      </a:pPr>
                      <a:r>
                        <a:rPr lang="en-US" altLang="zh-CN" dirty="0"/>
                        <a:t>Numeric</a:t>
                      </a:r>
                      <a:endParaRPr lang="zh-CN" altLang="en-US" dirty="0"/>
                    </a:p>
                  </a:txBody>
                  <a:tcPr/>
                </a:tc>
                <a:tc>
                  <a:txBody>
                    <a:bodyPr/>
                    <a:lstStyle/>
                    <a:p>
                      <a:pPr algn="ctr"/>
                      <a:r>
                        <a:rPr lang="en-US" altLang="zh-CN" dirty="0"/>
                        <a:t>Job details</a:t>
                      </a:r>
                      <a:endParaRPr lang="zh-CN" altLang="en-US" dirty="0"/>
                    </a:p>
                  </a:txBody>
                  <a:tcPr/>
                </a:tc>
                <a:tc>
                  <a:txBody>
                    <a:bodyPr/>
                    <a:lstStyle/>
                    <a:p>
                      <a:pPr marL="0" marR="0" lvl="0" indent="0" algn="ctr" defTabSz="1219020" rtl="0" eaLnBrk="1" fontAlgn="auto" latinLnBrk="0" hangingPunct="1">
                        <a:lnSpc>
                          <a:spcPct val="100000"/>
                        </a:lnSpc>
                        <a:spcBef>
                          <a:spcPts val="0"/>
                        </a:spcBef>
                        <a:spcAft>
                          <a:spcPts val="0"/>
                        </a:spcAft>
                        <a:buClrTx/>
                        <a:buSzTx/>
                        <a:buFontTx/>
                        <a:buNone/>
                        <a:tabLst/>
                        <a:defRPr/>
                      </a:pPr>
                      <a:r>
                        <a:rPr lang="en-US" altLang="zh-CN" dirty="0"/>
                        <a:t>Character</a:t>
                      </a:r>
                      <a:endParaRPr lang="zh-CN" altLang="en-US" dirty="0"/>
                    </a:p>
                  </a:txBody>
                  <a:tcPr/>
                </a:tc>
                <a:extLst>
                  <a:ext uri="{0D108BD9-81ED-4DB2-BD59-A6C34878D82A}">
                    <a16:rowId xmlns:a16="http://schemas.microsoft.com/office/drawing/2014/main" val="2891230505"/>
                  </a:ext>
                </a:extLst>
              </a:tr>
              <a:tr h="370840">
                <a:tc>
                  <a:txBody>
                    <a:bodyPr/>
                    <a:lstStyle/>
                    <a:p>
                      <a:pPr algn="ctr"/>
                      <a:r>
                        <a:rPr lang="en-US" altLang="zh-CN" dirty="0"/>
                        <a:t>Company Name</a:t>
                      </a:r>
                      <a:endParaRPr lang="zh-CN" altLang="en-US" dirty="0"/>
                    </a:p>
                  </a:txBody>
                  <a:tcPr/>
                </a:tc>
                <a:tc>
                  <a:txBody>
                    <a:bodyPr/>
                    <a:lstStyle/>
                    <a:p>
                      <a:pPr marL="0" marR="0" lvl="0" indent="0" algn="ctr" defTabSz="1219020" rtl="0" eaLnBrk="1" fontAlgn="auto" latinLnBrk="0" hangingPunct="1">
                        <a:lnSpc>
                          <a:spcPct val="100000"/>
                        </a:lnSpc>
                        <a:spcBef>
                          <a:spcPts val="0"/>
                        </a:spcBef>
                        <a:spcAft>
                          <a:spcPts val="0"/>
                        </a:spcAft>
                        <a:buClrTx/>
                        <a:buSzTx/>
                        <a:buFontTx/>
                        <a:buNone/>
                        <a:tabLst/>
                        <a:defRPr/>
                      </a:pPr>
                      <a:r>
                        <a:rPr lang="en-US" altLang="zh-CN" dirty="0"/>
                        <a:t>Character</a:t>
                      </a:r>
                      <a:endParaRPr lang="zh-CN" altLang="en-US" dirty="0"/>
                    </a:p>
                    <a:p>
                      <a:pPr algn="ctr"/>
                      <a:endParaRPr lang="zh-CN" altLang="en-US" dirty="0"/>
                    </a:p>
                  </a:txBody>
                  <a:tcPr/>
                </a:tc>
                <a:tc>
                  <a:txBody>
                    <a:bodyPr/>
                    <a:lstStyle/>
                    <a:p>
                      <a:pPr algn="ctr"/>
                      <a:endParaRPr lang="zh-CN" altLang="en-US" dirty="0"/>
                    </a:p>
                  </a:txBody>
                  <a:tcPr/>
                </a:tc>
                <a:tc>
                  <a:txBody>
                    <a:bodyPr/>
                    <a:lstStyle/>
                    <a:p>
                      <a:pPr algn="ctr"/>
                      <a:endParaRPr lang="zh-CN" altLang="en-US" dirty="0"/>
                    </a:p>
                  </a:txBody>
                  <a:tcPr/>
                </a:tc>
                <a:extLst>
                  <a:ext uri="{0D108BD9-81ED-4DB2-BD59-A6C34878D82A}">
                    <a16:rowId xmlns:a16="http://schemas.microsoft.com/office/drawing/2014/main" val="1821397770"/>
                  </a:ext>
                </a:extLst>
              </a:tr>
            </a:tbl>
          </a:graphicData>
        </a:graphic>
      </p:graphicFrame>
      <p:sp>
        <p:nvSpPr>
          <p:cNvPr id="12" name="矩形 11">
            <a:extLst>
              <a:ext uri="{FF2B5EF4-FFF2-40B4-BE49-F238E27FC236}">
                <a16:creationId xmlns:a16="http://schemas.microsoft.com/office/drawing/2014/main" id="{35A351B4-96C7-4D23-A204-B78B2B323199}"/>
              </a:ext>
            </a:extLst>
          </p:cNvPr>
          <p:cNvSpPr/>
          <p:nvPr/>
        </p:nvSpPr>
        <p:spPr>
          <a:xfrm>
            <a:off x="1195754" y="2715065"/>
            <a:ext cx="3742006" cy="548640"/>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id="{40AA0EB2-D801-4FAB-B89D-16D0A915B37A}"/>
              </a:ext>
            </a:extLst>
          </p:cNvPr>
          <p:cNvSpPr/>
          <p:nvPr/>
        </p:nvSpPr>
        <p:spPr>
          <a:xfrm>
            <a:off x="5430129" y="2715065"/>
            <a:ext cx="3868616" cy="27548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a:extLst>
              <a:ext uri="{FF2B5EF4-FFF2-40B4-BE49-F238E27FC236}">
                <a16:creationId xmlns:a16="http://schemas.microsoft.com/office/drawing/2014/main" id="{C7AEE920-827F-4D22-A2FE-40D7411552F6}"/>
              </a:ext>
            </a:extLst>
          </p:cNvPr>
          <p:cNvSpPr txBox="1"/>
          <p:nvPr/>
        </p:nvSpPr>
        <p:spPr>
          <a:xfrm>
            <a:off x="9621457" y="1995818"/>
            <a:ext cx="2400886" cy="3539430"/>
          </a:xfrm>
          <a:prstGeom prst="rect">
            <a:avLst/>
          </a:prstGeom>
          <a:noFill/>
        </p:spPr>
        <p:txBody>
          <a:bodyPr wrap="square" rtlCol="0">
            <a:spAutoFit/>
          </a:bodyPr>
          <a:lstStyle/>
          <a:p>
            <a:r>
              <a:rPr lang="en-US" altLang="zh-CN" sz="2800" dirty="0">
                <a:solidFill>
                  <a:srgbClr val="FF0000"/>
                </a:solidFill>
                <a:ea typeface="方正黑体简体" panose="02010601030101010101"/>
              </a:rPr>
              <a:t>Because there are many character type’s variables, some variables need to be processed in special ways.</a:t>
            </a:r>
            <a:endParaRPr lang="zh-CN" altLang="en-US" sz="2800" dirty="0">
              <a:solidFill>
                <a:srgbClr val="FF0000"/>
              </a:solidFill>
              <a:ea typeface="方正黑体简体" panose="02010601030101010101"/>
            </a:endParaRPr>
          </a:p>
        </p:txBody>
      </p:sp>
    </p:spTree>
    <p:extLst>
      <p:ext uri="{BB962C8B-B14F-4D97-AF65-F5344CB8AC3E}">
        <p14:creationId xmlns:p14="http://schemas.microsoft.com/office/powerpoint/2010/main" val="1380935039"/>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300" fill="hold"/>
                                        <p:tgtEl>
                                          <p:spTgt spid="2"/>
                                        </p:tgtEl>
                                        <p:attrNameLst>
                                          <p:attrName>ppt_x</p:attrName>
                                        </p:attrNameLst>
                                      </p:cBhvr>
                                      <p:tavLst>
                                        <p:tav tm="0">
                                          <p:val>
                                            <p:strVal val="0-#ppt_w/2"/>
                                          </p:val>
                                        </p:tav>
                                        <p:tav tm="100000">
                                          <p:val>
                                            <p:strVal val="#ppt_x"/>
                                          </p:val>
                                        </p:tav>
                                      </p:tavLst>
                                    </p:anim>
                                    <p:anim calcmode="lin" valueType="num">
                                      <p:cBhvr additive="base">
                                        <p:cTn id="8" dur="3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30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300" fill="hold"/>
                                        <p:tgtEl>
                                          <p:spTgt spid="4"/>
                                        </p:tgtEl>
                                        <p:attrNameLst>
                                          <p:attrName>ppt_x</p:attrName>
                                        </p:attrNameLst>
                                      </p:cBhvr>
                                      <p:tavLst>
                                        <p:tav tm="0">
                                          <p:val>
                                            <p:strVal val="0-#ppt_w/2"/>
                                          </p:val>
                                        </p:tav>
                                        <p:tav tm="100000">
                                          <p:val>
                                            <p:strVal val="#ppt_x"/>
                                          </p:val>
                                        </p:tav>
                                      </p:tavLst>
                                    </p:anim>
                                    <p:anim calcmode="lin" valueType="num">
                                      <p:cBhvr additive="base">
                                        <p:cTn id="12" dur="3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AB57C0F8-B204-4584-AB17-3A4B9892388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492653" y="536291"/>
            <a:ext cx="60959" cy="286504"/>
          </a:xfrm>
          <a:prstGeom prst="rect">
            <a:avLst/>
          </a:prstGeom>
        </p:spPr>
      </p:pic>
      <p:sp>
        <p:nvSpPr>
          <p:cNvPr id="4" name="TextBox 7">
            <a:extLst>
              <a:ext uri="{FF2B5EF4-FFF2-40B4-BE49-F238E27FC236}">
                <a16:creationId xmlns:a16="http://schemas.microsoft.com/office/drawing/2014/main" id="{E85550B3-3070-4D72-8FA2-A190686442CB}"/>
              </a:ext>
            </a:extLst>
          </p:cNvPr>
          <p:cNvSpPr txBox="1"/>
          <p:nvPr/>
        </p:nvSpPr>
        <p:spPr>
          <a:xfrm>
            <a:off x="568119" y="440281"/>
            <a:ext cx="5444567" cy="461665"/>
          </a:xfrm>
          <a:prstGeom prst="rect">
            <a:avLst/>
          </a:prstGeom>
          <a:noFill/>
        </p:spPr>
        <p:txBody>
          <a:bodyPr wrap="none" rtlCol="0">
            <a:spAutoFit/>
          </a:bodyPr>
          <a:lstStyle/>
          <a:p>
            <a:pPr defTabSz="1219020"/>
            <a:r>
              <a:rPr lang="en-US" altLang="zh-CN" sz="2400" dirty="0">
                <a:solidFill>
                  <a:schemeClr val="accent6">
                    <a:lumMod val="60000"/>
                    <a:lumOff val="40000"/>
                  </a:schemeClr>
                </a:solidFill>
                <a:latin typeface="方正黑体简体" panose="02010601030101010101" pitchFamily="2" charset="-122"/>
                <a:ea typeface="方正黑体简体" panose="02010601030101010101" pitchFamily="2" charset="-122"/>
                <a:cs typeface="+mn-ea"/>
                <a:sym typeface="+mn-lt"/>
              </a:rPr>
              <a:t>CHAPTER 2-Special Data Processing</a:t>
            </a:r>
          </a:p>
        </p:txBody>
      </p:sp>
      <p:pic>
        <p:nvPicPr>
          <p:cNvPr id="6" name="图片 5">
            <a:extLst>
              <a:ext uri="{FF2B5EF4-FFF2-40B4-BE49-F238E27FC236}">
                <a16:creationId xmlns:a16="http://schemas.microsoft.com/office/drawing/2014/main" id="{C1E984C5-DECE-4A8C-BA91-E7F8702568EE}"/>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39983" y="1282334"/>
            <a:ext cx="1409897" cy="5135385"/>
          </a:xfrm>
          <a:prstGeom prst="rect">
            <a:avLst/>
          </a:prstGeom>
        </p:spPr>
      </p:pic>
      <p:pic>
        <p:nvPicPr>
          <p:cNvPr id="8" name="图片 7" descr="图片包含 游戏机&#10;&#10;描述已自动生成">
            <a:extLst>
              <a:ext uri="{FF2B5EF4-FFF2-40B4-BE49-F238E27FC236}">
                <a16:creationId xmlns:a16="http://schemas.microsoft.com/office/drawing/2014/main" id="{7905D1D6-1D4C-4028-BD2F-E98006009DA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65698" y="1282334"/>
            <a:ext cx="2286319" cy="4591691"/>
          </a:xfrm>
          <a:prstGeom prst="rect">
            <a:avLst/>
          </a:prstGeom>
        </p:spPr>
      </p:pic>
      <p:pic>
        <p:nvPicPr>
          <p:cNvPr id="11" name="图片 10">
            <a:extLst>
              <a:ext uri="{FF2B5EF4-FFF2-40B4-BE49-F238E27FC236}">
                <a16:creationId xmlns:a16="http://schemas.microsoft.com/office/drawing/2014/main" id="{04D2B204-2FDD-4F67-AD70-8271EFE1FC81}"/>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2903098" y="2782382"/>
            <a:ext cx="5509382" cy="2362382"/>
          </a:xfrm>
          <a:prstGeom prst="rect">
            <a:avLst/>
          </a:prstGeom>
        </p:spPr>
      </p:pic>
      <p:sp>
        <p:nvSpPr>
          <p:cNvPr id="13" name="箭头: 右 12">
            <a:extLst>
              <a:ext uri="{FF2B5EF4-FFF2-40B4-BE49-F238E27FC236}">
                <a16:creationId xmlns:a16="http://schemas.microsoft.com/office/drawing/2014/main" id="{5F10B3FE-E222-4E72-8634-A2F5C9DC40F9}"/>
              </a:ext>
            </a:extLst>
          </p:cNvPr>
          <p:cNvSpPr/>
          <p:nvPr/>
        </p:nvSpPr>
        <p:spPr>
          <a:xfrm>
            <a:off x="2072032" y="3721658"/>
            <a:ext cx="708914" cy="256735"/>
          </a:xfrm>
          <a:prstGeom prst="rightArrow">
            <a:avLst/>
          </a:prstGeom>
          <a:solidFill>
            <a:schemeClr val="accent6">
              <a:lumMod val="60000"/>
              <a:lumOff val="4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n w="0"/>
              <a:solidFill>
                <a:schemeClr val="tx1"/>
              </a:solidFill>
              <a:effectLst>
                <a:outerShdw blurRad="38100" dist="19050" dir="2700000" algn="tl" rotWithShape="0">
                  <a:schemeClr val="dk1">
                    <a:alpha val="40000"/>
                  </a:schemeClr>
                </a:outerShdw>
              </a:effectLst>
            </a:endParaRPr>
          </a:p>
        </p:txBody>
      </p:sp>
      <p:sp>
        <p:nvSpPr>
          <p:cNvPr id="17" name="箭头: 右 16">
            <a:extLst>
              <a:ext uri="{FF2B5EF4-FFF2-40B4-BE49-F238E27FC236}">
                <a16:creationId xmlns:a16="http://schemas.microsoft.com/office/drawing/2014/main" id="{5AFDEF38-A3D7-4339-AFDF-81A66E296255}"/>
              </a:ext>
            </a:extLst>
          </p:cNvPr>
          <p:cNvSpPr/>
          <p:nvPr/>
        </p:nvSpPr>
        <p:spPr>
          <a:xfrm>
            <a:off x="8534632" y="3706838"/>
            <a:ext cx="708914" cy="256735"/>
          </a:xfrm>
          <a:prstGeom prst="rightArrow">
            <a:avLst/>
          </a:prstGeom>
          <a:solidFill>
            <a:schemeClr val="accent6">
              <a:lumMod val="60000"/>
              <a:lumOff val="4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n w="0"/>
              <a:solidFill>
                <a:schemeClr val="tx1"/>
              </a:solidFill>
              <a:effectLst>
                <a:outerShdw blurRad="38100" dist="19050" dir="2700000" algn="tl" rotWithShape="0">
                  <a:schemeClr val="dk1">
                    <a:alpha val="40000"/>
                  </a:schemeClr>
                </a:outerShdw>
              </a:effectLst>
            </a:endParaRPr>
          </a:p>
        </p:txBody>
      </p:sp>
      <p:sp>
        <p:nvSpPr>
          <p:cNvPr id="18" name="TextBox 7">
            <a:extLst>
              <a:ext uri="{FF2B5EF4-FFF2-40B4-BE49-F238E27FC236}">
                <a16:creationId xmlns:a16="http://schemas.microsoft.com/office/drawing/2014/main" id="{BB9B6F9E-FD18-41F0-8C31-F5E43112AF6C}"/>
              </a:ext>
            </a:extLst>
          </p:cNvPr>
          <p:cNvSpPr txBox="1"/>
          <p:nvPr/>
        </p:nvSpPr>
        <p:spPr>
          <a:xfrm>
            <a:off x="3017869" y="1223298"/>
            <a:ext cx="3458896" cy="338554"/>
          </a:xfrm>
          <a:prstGeom prst="rect">
            <a:avLst/>
          </a:prstGeom>
          <a:noFill/>
        </p:spPr>
        <p:txBody>
          <a:bodyPr wrap="none" rtlCol="0">
            <a:spAutoFit/>
          </a:bodyPr>
          <a:lstStyle/>
          <a:p>
            <a:pPr defTabSz="1219020"/>
            <a:r>
              <a:rPr lang="en-US" altLang="zh-CN" sz="1600" b="1" dirty="0">
                <a:solidFill>
                  <a:srgbClr val="4F4D50"/>
                </a:solidFill>
                <a:latin typeface="方正黑体简体" panose="02010601030101010101" pitchFamily="2" charset="-122"/>
                <a:ea typeface="方正黑体简体" panose="02010601030101010101" pitchFamily="2" charset="-122"/>
                <a:cs typeface="+mn-ea"/>
                <a:sym typeface="+mn-lt"/>
              </a:rPr>
              <a:t>Processing of Location variable </a:t>
            </a:r>
          </a:p>
        </p:txBody>
      </p:sp>
      <p:sp>
        <p:nvSpPr>
          <p:cNvPr id="19" name="文本框 18">
            <a:extLst>
              <a:ext uri="{FF2B5EF4-FFF2-40B4-BE49-F238E27FC236}">
                <a16:creationId xmlns:a16="http://schemas.microsoft.com/office/drawing/2014/main" id="{F81C5239-82F3-4943-A172-AD012C626759}"/>
              </a:ext>
            </a:extLst>
          </p:cNvPr>
          <p:cNvSpPr txBox="1"/>
          <p:nvPr/>
        </p:nvSpPr>
        <p:spPr>
          <a:xfrm>
            <a:off x="3017869" y="1478536"/>
            <a:ext cx="4203787" cy="700576"/>
          </a:xfrm>
          <a:prstGeom prst="rect">
            <a:avLst/>
          </a:prstGeom>
          <a:noFill/>
        </p:spPr>
        <p:txBody>
          <a:bodyPr wrap="square" rtlCol="0">
            <a:spAutoFit/>
          </a:bodyPr>
          <a:lstStyle/>
          <a:p>
            <a:pPr defTabSz="1219020">
              <a:lnSpc>
                <a:spcPct val="150000"/>
              </a:lnSpc>
            </a:pPr>
            <a:r>
              <a:rPr lang="en-US" altLang="zh-CN" sz="1400" dirty="0">
                <a:solidFill>
                  <a:srgbClr val="686769"/>
                </a:solidFill>
                <a:latin typeface="方正黑体简体" panose="02010601030101010101" pitchFamily="2" charset="-122"/>
                <a:ea typeface="方正黑体简体" panose="02010601030101010101" pitchFamily="2" charset="-122"/>
                <a:cs typeface="+mn-ea"/>
                <a:sym typeface="+mn-lt"/>
              </a:rPr>
              <a:t>Replacing Location variable with the city ’s average salary in 2019.</a:t>
            </a:r>
            <a:endParaRPr lang="zh-CN" altLang="en-US" sz="1400" dirty="0">
              <a:solidFill>
                <a:srgbClr val="686769"/>
              </a:solidFill>
              <a:latin typeface="方正黑体简体" panose="02010601030101010101" pitchFamily="2" charset="-122"/>
              <a:ea typeface="方正黑体简体" panose="02010601030101010101" pitchFamily="2" charset="-122"/>
              <a:cs typeface="+mn-ea"/>
              <a:sym typeface="+mn-lt"/>
            </a:endParaRPr>
          </a:p>
        </p:txBody>
      </p:sp>
      <p:sp>
        <p:nvSpPr>
          <p:cNvPr id="20" name="矩形 19">
            <a:extLst>
              <a:ext uri="{FF2B5EF4-FFF2-40B4-BE49-F238E27FC236}">
                <a16:creationId xmlns:a16="http://schemas.microsoft.com/office/drawing/2014/main" id="{F23E4C32-8FEB-46B4-B1BB-662D43364604}"/>
              </a:ext>
            </a:extLst>
          </p:cNvPr>
          <p:cNvSpPr/>
          <p:nvPr/>
        </p:nvSpPr>
        <p:spPr>
          <a:xfrm>
            <a:off x="2585821" y="1337080"/>
            <a:ext cx="192021" cy="192021"/>
          </a:xfrm>
          <a:prstGeom prst="rect">
            <a:avLst/>
          </a:prstGeom>
          <a:solidFill>
            <a:srgbClr val="C8B0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020"/>
            <a:endParaRPr lang="zh-CN" altLang="en-US" sz="2400">
              <a:solidFill>
                <a:prstClr val="white"/>
              </a:solidFill>
            </a:endParaRPr>
          </a:p>
        </p:txBody>
      </p:sp>
      <p:sp>
        <p:nvSpPr>
          <p:cNvPr id="21" name="文本框 20">
            <a:extLst>
              <a:ext uri="{FF2B5EF4-FFF2-40B4-BE49-F238E27FC236}">
                <a16:creationId xmlns:a16="http://schemas.microsoft.com/office/drawing/2014/main" id="{FB2C5B0C-DE6F-4357-9294-C80E7CB5621E}"/>
              </a:ext>
            </a:extLst>
          </p:cNvPr>
          <p:cNvSpPr txBox="1"/>
          <p:nvPr/>
        </p:nvSpPr>
        <p:spPr>
          <a:xfrm>
            <a:off x="7988213" y="6013178"/>
            <a:ext cx="4203787" cy="704232"/>
          </a:xfrm>
          <a:prstGeom prst="rect">
            <a:avLst/>
          </a:prstGeom>
          <a:noFill/>
        </p:spPr>
        <p:txBody>
          <a:bodyPr wrap="square" rtlCol="0">
            <a:spAutoFit/>
          </a:bodyPr>
          <a:lstStyle/>
          <a:p>
            <a:pPr defTabSz="1219020">
              <a:lnSpc>
                <a:spcPct val="150000"/>
              </a:lnSpc>
            </a:pPr>
            <a:r>
              <a:rPr lang="en-US" altLang="zh-CN" sz="1400" dirty="0">
                <a:solidFill>
                  <a:srgbClr val="686769"/>
                </a:solidFill>
                <a:latin typeface="方正黑体简体" panose="02010601030101010101" pitchFamily="2" charset="-122"/>
                <a:ea typeface="方正黑体简体" panose="02010601030101010101" pitchFamily="2" charset="-122"/>
                <a:cs typeface="+mn-ea"/>
                <a:sym typeface="+mn-lt"/>
              </a:rPr>
              <a:t>Data Sources</a:t>
            </a:r>
            <a:r>
              <a:rPr lang="zh-CN" altLang="en-US" sz="1400" dirty="0">
                <a:solidFill>
                  <a:srgbClr val="686769"/>
                </a:solidFill>
                <a:latin typeface="方正黑体简体" panose="02010601030101010101" pitchFamily="2" charset="-122"/>
                <a:ea typeface="方正黑体简体" panose="02010601030101010101" pitchFamily="2" charset="-122"/>
                <a:cs typeface="+mn-ea"/>
                <a:sym typeface="+mn-lt"/>
              </a:rPr>
              <a:t>：薪酬网</a:t>
            </a:r>
            <a:r>
              <a:rPr lang="en-US" altLang="zh-CN" sz="1400" dirty="0">
                <a:solidFill>
                  <a:srgbClr val="686769"/>
                </a:solidFill>
                <a:latin typeface="方正黑体简体" panose="02010601030101010101" pitchFamily="2" charset="-122"/>
                <a:ea typeface="方正黑体简体" panose="02010601030101010101" pitchFamily="2" charset="-122"/>
                <a:cs typeface="+mn-ea"/>
                <a:sym typeface="+mn-lt"/>
              </a:rPr>
              <a:t> </a:t>
            </a:r>
            <a:r>
              <a:rPr lang="en-US" altLang="zh-CN" sz="1400" dirty="0">
                <a:hlinkClick r:id="rId7"/>
              </a:rPr>
              <a:t>https://www.xinchou.com/AverageWage/350200/2019</a:t>
            </a:r>
            <a:endParaRPr lang="zh-CN" altLang="en-US" sz="1400" dirty="0">
              <a:solidFill>
                <a:srgbClr val="686769"/>
              </a:solidFill>
              <a:latin typeface="方正黑体简体" panose="02010601030101010101" pitchFamily="2" charset="-122"/>
              <a:ea typeface="方正黑体简体" panose="02010601030101010101" pitchFamily="2" charset="-122"/>
              <a:cs typeface="+mn-ea"/>
              <a:sym typeface="+mn-lt"/>
            </a:endParaRPr>
          </a:p>
        </p:txBody>
      </p:sp>
    </p:spTree>
    <p:extLst>
      <p:ext uri="{BB962C8B-B14F-4D97-AF65-F5344CB8AC3E}">
        <p14:creationId xmlns:p14="http://schemas.microsoft.com/office/powerpoint/2010/main" val="2591685952"/>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300" fill="hold"/>
                                        <p:tgtEl>
                                          <p:spTgt spid="2"/>
                                        </p:tgtEl>
                                        <p:attrNameLst>
                                          <p:attrName>ppt_x</p:attrName>
                                        </p:attrNameLst>
                                      </p:cBhvr>
                                      <p:tavLst>
                                        <p:tav tm="0">
                                          <p:val>
                                            <p:strVal val="0-#ppt_w/2"/>
                                          </p:val>
                                        </p:tav>
                                        <p:tav tm="100000">
                                          <p:val>
                                            <p:strVal val="#ppt_x"/>
                                          </p:val>
                                        </p:tav>
                                      </p:tavLst>
                                    </p:anim>
                                    <p:anim calcmode="lin" valueType="num">
                                      <p:cBhvr additive="base">
                                        <p:cTn id="8" dur="3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30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300" fill="hold"/>
                                        <p:tgtEl>
                                          <p:spTgt spid="4"/>
                                        </p:tgtEl>
                                        <p:attrNameLst>
                                          <p:attrName>ppt_x</p:attrName>
                                        </p:attrNameLst>
                                      </p:cBhvr>
                                      <p:tavLst>
                                        <p:tav tm="0">
                                          <p:val>
                                            <p:strVal val="0-#ppt_w/2"/>
                                          </p:val>
                                        </p:tav>
                                        <p:tav tm="100000">
                                          <p:val>
                                            <p:strVal val="#ppt_x"/>
                                          </p:val>
                                        </p:tav>
                                      </p:tavLst>
                                    </p:anim>
                                    <p:anim calcmode="lin" valueType="num">
                                      <p:cBhvr additive="base">
                                        <p:cTn id="12" dur="3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AB57C0F8-B204-4584-AB17-3A4B9892388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492653" y="536291"/>
            <a:ext cx="60959" cy="286504"/>
          </a:xfrm>
          <a:prstGeom prst="rect">
            <a:avLst/>
          </a:prstGeom>
        </p:spPr>
      </p:pic>
      <p:sp>
        <p:nvSpPr>
          <p:cNvPr id="4" name="TextBox 7">
            <a:extLst>
              <a:ext uri="{FF2B5EF4-FFF2-40B4-BE49-F238E27FC236}">
                <a16:creationId xmlns:a16="http://schemas.microsoft.com/office/drawing/2014/main" id="{E85550B3-3070-4D72-8FA2-A190686442CB}"/>
              </a:ext>
            </a:extLst>
          </p:cNvPr>
          <p:cNvSpPr txBox="1"/>
          <p:nvPr/>
        </p:nvSpPr>
        <p:spPr>
          <a:xfrm>
            <a:off x="568119" y="440281"/>
            <a:ext cx="5481437" cy="461665"/>
          </a:xfrm>
          <a:prstGeom prst="rect">
            <a:avLst/>
          </a:prstGeom>
          <a:noFill/>
        </p:spPr>
        <p:txBody>
          <a:bodyPr wrap="none" rtlCol="0">
            <a:spAutoFit/>
          </a:bodyPr>
          <a:lstStyle/>
          <a:p>
            <a:pPr defTabSz="1219020"/>
            <a:r>
              <a:rPr lang="en-US" altLang="zh-CN" sz="2400" dirty="0">
                <a:solidFill>
                  <a:schemeClr val="accent6">
                    <a:lumMod val="60000"/>
                    <a:lumOff val="40000"/>
                  </a:schemeClr>
                </a:solidFill>
                <a:latin typeface="方正黑体简体" panose="02010601030101010101" pitchFamily="2" charset="-122"/>
                <a:ea typeface="方正黑体简体" panose="02010601030101010101" pitchFamily="2" charset="-122"/>
                <a:cs typeface="+mn-ea"/>
                <a:sym typeface="+mn-lt"/>
              </a:rPr>
              <a:t>CHAPTER 2-Special Data Processing</a:t>
            </a:r>
          </a:p>
        </p:txBody>
      </p:sp>
      <p:sp>
        <p:nvSpPr>
          <p:cNvPr id="18" name="TextBox 7">
            <a:extLst>
              <a:ext uri="{FF2B5EF4-FFF2-40B4-BE49-F238E27FC236}">
                <a16:creationId xmlns:a16="http://schemas.microsoft.com/office/drawing/2014/main" id="{BB9B6F9E-FD18-41F0-8C31-F5E43112AF6C}"/>
              </a:ext>
            </a:extLst>
          </p:cNvPr>
          <p:cNvSpPr txBox="1"/>
          <p:nvPr/>
        </p:nvSpPr>
        <p:spPr>
          <a:xfrm>
            <a:off x="3024554" y="1298901"/>
            <a:ext cx="6952288" cy="338554"/>
          </a:xfrm>
          <a:prstGeom prst="rect">
            <a:avLst/>
          </a:prstGeom>
          <a:noFill/>
        </p:spPr>
        <p:txBody>
          <a:bodyPr wrap="none" rtlCol="0">
            <a:spAutoFit/>
          </a:bodyPr>
          <a:lstStyle/>
          <a:p>
            <a:pPr defTabSz="1219020"/>
            <a:r>
              <a:rPr lang="en-US" altLang="zh-CN" sz="1600" b="1" dirty="0">
                <a:solidFill>
                  <a:srgbClr val="4F4D50"/>
                </a:solidFill>
                <a:latin typeface="方正黑体简体" panose="02010601030101010101" pitchFamily="2" charset="-122"/>
                <a:ea typeface="方正黑体简体" panose="02010601030101010101" pitchFamily="2" charset="-122"/>
                <a:cs typeface="+mn-ea"/>
                <a:sym typeface="+mn-lt"/>
              </a:rPr>
              <a:t>Variables of Field, Company Details, Job Introduction, Job details </a:t>
            </a:r>
          </a:p>
        </p:txBody>
      </p:sp>
      <p:sp>
        <p:nvSpPr>
          <p:cNvPr id="19" name="文本框 18">
            <a:extLst>
              <a:ext uri="{FF2B5EF4-FFF2-40B4-BE49-F238E27FC236}">
                <a16:creationId xmlns:a16="http://schemas.microsoft.com/office/drawing/2014/main" id="{F81C5239-82F3-4943-A172-AD012C626759}"/>
              </a:ext>
            </a:extLst>
          </p:cNvPr>
          <p:cNvSpPr txBox="1"/>
          <p:nvPr/>
        </p:nvSpPr>
        <p:spPr>
          <a:xfrm>
            <a:off x="3024554" y="1554139"/>
            <a:ext cx="4506103" cy="377411"/>
          </a:xfrm>
          <a:prstGeom prst="rect">
            <a:avLst/>
          </a:prstGeom>
          <a:noFill/>
        </p:spPr>
        <p:txBody>
          <a:bodyPr wrap="square" rtlCol="0">
            <a:spAutoFit/>
          </a:bodyPr>
          <a:lstStyle/>
          <a:p>
            <a:pPr defTabSz="1219020">
              <a:lnSpc>
                <a:spcPct val="150000"/>
              </a:lnSpc>
            </a:pPr>
            <a:r>
              <a:rPr lang="en-US" altLang="zh-CN" sz="1400" dirty="0">
                <a:solidFill>
                  <a:srgbClr val="686769"/>
                </a:solidFill>
                <a:latin typeface="方正黑体简体" panose="02010601030101010101" pitchFamily="2" charset="-122"/>
                <a:ea typeface="方正黑体简体" panose="02010601030101010101" pitchFamily="2" charset="-122"/>
                <a:cs typeface="+mn-ea"/>
                <a:sym typeface="+mn-lt"/>
              </a:rPr>
              <a:t>Using Bag-of-words Model to vectorize the data.</a:t>
            </a:r>
            <a:endParaRPr lang="zh-CN" altLang="en-US" sz="1400" dirty="0">
              <a:solidFill>
                <a:srgbClr val="686769"/>
              </a:solidFill>
              <a:latin typeface="方正黑体简体" panose="02010601030101010101" pitchFamily="2" charset="-122"/>
              <a:ea typeface="方正黑体简体" panose="02010601030101010101" pitchFamily="2" charset="-122"/>
              <a:cs typeface="+mn-ea"/>
              <a:sym typeface="+mn-lt"/>
            </a:endParaRPr>
          </a:p>
        </p:txBody>
      </p:sp>
      <p:sp>
        <p:nvSpPr>
          <p:cNvPr id="20" name="矩形 19">
            <a:extLst>
              <a:ext uri="{FF2B5EF4-FFF2-40B4-BE49-F238E27FC236}">
                <a16:creationId xmlns:a16="http://schemas.microsoft.com/office/drawing/2014/main" id="{F23E4C32-8FEB-46B4-B1BB-662D43364604}"/>
              </a:ext>
            </a:extLst>
          </p:cNvPr>
          <p:cNvSpPr/>
          <p:nvPr/>
        </p:nvSpPr>
        <p:spPr>
          <a:xfrm>
            <a:off x="2592506" y="1412683"/>
            <a:ext cx="192021" cy="192021"/>
          </a:xfrm>
          <a:prstGeom prst="rect">
            <a:avLst/>
          </a:prstGeom>
          <a:solidFill>
            <a:srgbClr val="C8B0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020"/>
            <a:endParaRPr lang="zh-CN" altLang="en-US" sz="2400">
              <a:solidFill>
                <a:prstClr val="white"/>
              </a:solidFill>
            </a:endParaRPr>
          </a:p>
        </p:txBody>
      </p:sp>
      <p:sp>
        <p:nvSpPr>
          <p:cNvPr id="28" name="TextBox 7">
            <a:extLst>
              <a:ext uri="{FF2B5EF4-FFF2-40B4-BE49-F238E27FC236}">
                <a16:creationId xmlns:a16="http://schemas.microsoft.com/office/drawing/2014/main" id="{9BEB9175-B439-4601-BB9D-C1C4FC38F5BB}"/>
              </a:ext>
            </a:extLst>
          </p:cNvPr>
          <p:cNvSpPr txBox="1"/>
          <p:nvPr/>
        </p:nvSpPr>
        <p:spPr>
          <a:xfrm>
            <a:off x="3024554" y="2439659"/>
            <a:ext cx="2382255" cy="338554"/>
          </a:xfrm>
          <a:prstGeom prst="rect">
            <a:avLst/>
          </a:prstGeom>
          <a:noFill/>
        </p:spPr>
        <p:txBody>
          <a:bodyPr wrap="none" rtlCol="0">
            <a:spAutoFit/>
          </a:bodyPr>
          <a:lstStyle/>
          <a:p>
            <a:pPr defTabSz="1219020"/>
            <a:r>
              <a:rPr lang="en-US" altLang="zh-CN" sz="1600" b="1" dirty="0">
                <a:solidFill>
                  <a:srgbClr val="4F4D50"/>
                </a:solidFill>
                <a:latin typeface="方正黑体简体" panose="02010601030101010101" pitchFamily="2" charset="-122"/>
                <a:ea typeface="方正黑体简体" panose="02010601030101010101" pitchFamily="2" charset="-122"/>
                <a:cs typeface="+mn-ea"/>
                <a:sym typeface="+mn-lt"/>
              </a:rPr>
              <a:t>Bag-of-words Model </a:t>
            </a:r>
          </a:p>
        </p:txBody>
      </p:sp>
      <p:sp>
        <p:nvSpPr>
          <p:cNvPr id="29" name="文本框 28">
            <a:extLst>
              <a:ext uri="{FF2B5EF4-FFF2-40B4-BE49-F238E27FC236}">
                <a16:creationId xmlns:a16="http://schemas.microsoft.com/office/drawing/2014/main" id="{A2A6C8D1-D958-4D12-A111-0AC17F8B4FFB}"/>
              </a:ext>
            </a:extLst>
          </p:cNvPr>
          <p:cNvSpPr txBox="1"/>
          <p:nvPr/>
        </p:nvSpPr>
        <p:spPr>
          <a:xfrm>
            <a:off x="3024554" y="2694897"/>
            <a:ext cx="6771002" cy="1670073"/>
          </a:xfrm>
          <a:prstGeom prst="rect">
            <a:avLst/>
          </a:prstGeom>
          <a:noFill/>
        </p:spPr>
        <p:txBody>
          <a:bodyPr wrap="square" rtlCol="0">
            <a:spAutoFit/>
          </a:bodyPr>
          <a:lstStyle/>
          <a:p>
            <a:pPr defTabSz="1219020">
              <a:lnSpc>
                <a:spcPct val="150000"/>
              </a:lnSpc>
            </a:pPr>
            <a:r>
              <a:rPr lang="en-US" altLang="zh-CN" sz="1400" dirty="0">
                <a:solidFill>
                  <a:srgbClr val="686769"/>
                </a:solidFill>
                <a:latin typeface="方正黑体简体" panose="02010601030101010101" pitchFamily="2" charset="-122"/>
                <a:ea typeface="方正黑体简体" panose="02010601030101010101" pitchFamily="2" charset="-122"/>
                <a:cs typeface="+mn-ea"/>
                <a:sym typeface="+mn-lt"/>
              </a:rPr>
              <a:t>It is a simplifying representation used in natural language processing and information retrieval (IR). </a:t>
            </a:r>
          </a:p>
          <a:p>
            <a:pPr defTabSz="1219020">
              <a:lnSpc>
                <a:spcPct val="150000"/>
              </a:lnSpc>
            </a:pPr>
            <a:r>
              <a:rPr lang="en-US" altLang="zh-CN" sz="1400" dirty="0">
                <a:solidFill>
                  <a:srgbClr val="686769"/>
                </a:solidFill>
                <a:latin typeface="方正黑体简体" panose="02010601030101010101" pitchFamily="2" charset="-122"/>
                <a:ea typeface="方正黑体简体" panose="02010601030101010101" pitchFamily="2" charset="-122"/>
                <a:cs typeface="+mn-ea"/>
                <a:sym typeface="+mn-lt"/>
              </a:rPr>
              <a:t>In this model, a text (such as a sentence or a document) is represented as the bag (multiset) of its words, disregarding grammar and even word order but keeping multiplicity.</a:t>
            </a:r>
            <a:endParaRPr lang="zh-CN" altLang="en-US" sz="1400" dirty="0">
              <a:solidFill>
                <a:srgbClr val="686769"/>
              </a:solidFill>
              <a:latin typeface="方正黑体简体" panose="02010601030101010101" pitchFamily="2" charset="-122"/>
              <a:ea typeface="方正黑体简体" panose="02010601030101010101" pitchFamily="2" charset="-122"/>
              <a:cs typeface="+mn-ea"/>
              <a:sym typeface="+mn-lt"/>
            </a:endParaRPr>
          </a:p>
        </p:txBody>
      </p:sp>
      <p:sp>
        <p:nvSpPr>
          <p:cNvPr id="30" name="矩形 29">
            <a:extLst>
              <a:ext uri="{FF2B5EF4-FFF2-40B4-BE49-F238E27FC236}">
                <a16:creationId xmlns:a16="http://schemas.microsoft.com/office/drawing/2014/main" id="{8B0BE6F8-28FD-424F-B65C-092775D589B7}"/>
              </a:ext>
            </a:extLst>
          </p:cNvPr>
          <p:cNvSpPr/>
          <p:nvPr/>
        </p:nvSpPr>
        <p:spPr>
          <a:xfrm>
            <a:off x="2592506" y="2553441"/>
            <a:ext cx="192021" cy="192021"/>
          </a:xfrm>
          <a:prstGeom prst="rect">
            <a:avLst/>
          </a:prstGeom>
          <a:solidFill>
            <a:srgbClr val="C8B0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020"/>
            <a:endParaRPr lang="zh-CN" altLang="en-US" sz="2400">
              <a:solidFill>
                <a:prstClr val="white"/>
              </a:solidFill>
            </a:endParaRPr>
          </a:p>
        </p:txBody>
      </p:sp>
      <p:sp>
        <p:nvSpPr>
          <p:cNvPr id="7" name="矩形 6">
            <a:extLst>
              <a:ext uri="{FF2B5EF4-FFF2-40B4-BE49-F238E27FC236}">
                <a16:creationId xmlns:a16="http://schemas.microsoft.com/office/drawing/2014/main" id="{8C4B7BF5-4D06-44D4-97B2-F58A4E2BB340}"/>
              </a:ext>
            </a:extLst>
          </p:cNvPr>
          <p:cNvSpPr/>
          <p:nvPr/>
        </p:nvSpPr>
        <p:spPr>
          <a:xfrm>
            <a:off x="380762" y="5112834"/>
            <a:ext cx="1902886" cy="1312908"/>
          </a:xfrm>
          <a:prstGeom prst="rect">
            <a:avLst/>
          </a:prstGeom>
          <a:ln>
            <a:solidFill>
              <a:schemeClr val="accent6">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r>
              <a:rPr lang="en-US" altLang="zh-CN" sz="1600" dirty="0">
                <a:solidFill>
                  <a:srgbClr val="4F4D50"/>
                </a:solidFill>
                <a:latin typeface="方正黑体简体" panose="02010601030101010101" pitchFamily="2" charset="-122"/>
                <a:ea typeface="方正黑体简体" panose="02010601030101010101" pitchFamily="2" charset="-122"/>
                <a:cs typeface="+mn-ea"/>
                <a:sym typeface="+mn-lt"/>
              </a:rPr>
              <a:t>Field;</a:t>
            </a:r>
          </a:p>
          <a:p>
            <a:r>
              <a:rPr lang="en-US" altLang="zh-CN" sz="1600" dirty="0">
                <a:solidFill>
                  <a:srgbClr val="4F4D50"/>
                </a:solidFill>
                <a:latin typeface="方正黑体简体" panose="02010601030101010101" pitchFamily="2" charset="-122"/>
                <a:ea typeface="方正黑体简体" panose="02010601030101010101" pitchFamily="2" charset="-122"/>
                <a:cs typeface="+mn-ea"/>
                <a:sym typeface="+mn-lt"/>
              </a:rPr>
              <a:t>Company Details;   Job Introduction; Job Details.</a:t>
            </a:r>
            <a:endParaRPr lang="zh-CN" altLang="en-US" sz="1600" dirty="0"/>
          </a:p>
        </p:txBody>
      </p:sp>
      <p:sp>
        <p:nvSpPr>
          <p:cNvPr id="32" name="矩形 31">
            <a:extLst>
              <a:ext uri="{FF2B5EF4-FFF2-40B4-BE49-F238E27FC236}">
                <a16:creationId xmlns:a16="http://schemas.microsoft.com/office/drawing/2014/main" id="{BA7B4CE3-B2DB-4B0F-BD7F-B0C62920C276}"/>
              </a:ext>
            </a:extLst>
          </p:cNvPr>
          <p:cNvSpPr/>
          <p:nvPr/>
        </p:nvSpPr>
        <p:spPr>
          <a:xfrm>
            <a:off x="2974272" y="5115552"/>
            <a:ext cx="1956408" cy="1312910"/>
          </a:xfrm>
          <a:prstGeom prst="rect">
            <a:avLst/>
          </a:prstGeom>
          <a:ln>
            <a:solidFill>
              <a:schemeClr val="accent6">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sz="1600" dirty="0">
                <a:solidFill>
                  <a:srgbClr val="4F4D50"/>
                </a:solidFill>
                <a:latin typeface="方正黑体简体" panose="02010601030101010101" pitchFamily="2" charset="-122"/>
                <a:ea typeface="方正黑体简体" panose="02010601030101010101" pitchFamily="2" charset="-122"/>
                <a:cs typeface="+mn-ea"/>
                <a:sym typeface="+mn-lt"/>
              </a:rPr>
              <a:t>Doing word segmentation</a:t>
            </a:r>
            <a:r>
              <a:rPr lang="zh-CN" altLang="en-US" sz="1600" dirty="0">
                <a:solidFill>
                  <a:srgbClr val="4F4D50"/>
                </a:solidFill>
                <a:latin typeface="方正黑体简体" panose="02010601030101010101" pitchFamily="2" charset="-122"/>
                <a:ea typeface="方正黑体简体" panose="02010601030101010101" pitchFamily="2" charset="-122"/>
                <a:cs typeface="+mn-ea"/>
                <a:sym typeface="+mn-lt"/>
              </a:rPr>
              <a:t>，</a:t>
            </a:r>
            <a:r>
              <a:rPr lang="en-US" altLang="zh-CN" sz="1600" dirty="0">
                <a:solidFill>
                  <a:srgbClr val="4F4D50"/>
                </a:solidFill>
                <a:latin typeface="方正黑体简体" panose="02010601030101010101" pitchFamily="2" charset="-122"/>
                <a:ea typeface="方正黑体简体" panose="02010601030101010101" pitchFamily="2" charset="-122"/>
                <a:cs typeface="+mn-ea"/>
                <a:sym typeface="+mn-lt"/>
              </a:rPr>
              <a:t>and statistics of high-frequency words.</a:t>
            </a:r>
            <a:endParaRPr lang="zh-CN" altLang="en-US" sz="1600" dirty="0"/>
          </a:p>
        </p:txBody>
      </p:sp>
      <p:sp>
        <p:nvSpPr>
          <p:cNvPr id="33" name="矩形 32">
            <a:extLst>
              <a:ext uri="{FF2B5EF4-FFF2-40B4-BE49-F238E27FC236}">
                <a16:creationId xmlns:a16="http://schemas.microsoft.com/office/drawing/2014/main" id="{E1B1F6F5-AA26-4176-BEBF-90A423B7C665}"/>
              </a:ext>
            </a:extLst>
          </p:cNvPr>
          <p:cNvSpPr/>
          <p:nvPr/>
        </p:nvSpPr>
        <p:spPr>
          <a:xfrm>
            <a:off x="5618064" y="5112830"/>
            <a:ext cx="3599664" cy="1312912"/>
          </a:xfrm>
          <a:prstGeom prst="rect">
            <a:avLst/>
          </a:prstGeom>
          <a:ln>
            <a:solidFill>
              <a:schemeClr val="accent6">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sz="1600" dirty="0">
                <a:solidFill>
                  <a:srgbClr val="4F4D50"/>
                </a:solidFill>
                <a:latin typeface="方正黑体简体" panose="02010601030101010101" pitchFamily="2" charset="-122"/>
                <a:ea typeface="方正黑体简体" panose="02010601030101010101" pitchFamily="2" charset="-122"/>
                <a:cs typeface="+mn-ea"/>
                <a:sym typeface="+mn-lt"/>
              </a:rPr>
              <a:t>Choosing the 50 most frequent words, expanding into 50 separate variables, using 0 or 1 to indicate whether the variable is mentioned in the data point.</a:t>
            </a:r>
            <a:endParaRPr lang="zh-CN" altLang="en-US" sz="1600" dirty="0"/>
          </a:p>
        </p:txBody>
      </p:sp>
      <p:sp>
        <p:nvSpPr>
          <p:cNvPr id="34" name="矩形 33">
            <a:extLst>
              <a:ext uri="{FF2B5EF4-FFF2-40B4-BE49-F238E27FC236}">
                <a16:creationId xmlns:a16="http://schemas.microsoft.com/office/drawing/2014/main" id="{C1672692-D765-4431-A792-A67555328571}"/>
              </a:ext>
            </a:extLst>
          </p:cNvPr>
          <p:cNvSpPr/>
          <p:nvPr/>
        </p:nvSpPr>
        <p:spPr>
          <a:xfrm>
            <a:off x="9911592" y="5112830"/>
            <a:ext cx="1956408" cy="1312912"/>
          </a:xfrm>
          <a:prstGeom prst="rect">
            <a:avLst/>
          </a:prstGeom>
          <a:ln>
            <a:solidFill>
              <a:schemeClr val="accent6">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sz="1600" dirty="0">
                <a:solidFill>
                  <a:srgbClr val="4F4D50"/>
                </a:solidFill>
                <a:latin typeface="方正黑体简体" panose="02010601030101010101" pitchFamily="2" charset="-122"/>
                <a:ea typeface="方正黑体简体" panose="02010601030101010101" pitchFamily="2" charset="-122"/>
                <a:cs typeface="+mn-ea"/>
                <a:sym typeface="+mn-lt"/>
              </a:rPr>
              <a:t>Getting 200 derived variables.</a:t>
            </a:r>
            <a:endParaRPr lang="zh-CN" altLang="en-US" sz="1600" dirty="0"/>
          </a:p>
        </p:txBody>
      </p:sp>
      <p:sp>
        <p:nvSpPr>
          <p:cNvPr id="35" name="箭头: 右 34">
            <a:extLst>
              <a:ext uri="{FF2B5EF4-FFF2-40B4-BE49-F238E27FC236}">
                <a16:creationId xmlns:a16="http://schemas.microsoft.com/office/drawing/2014/main" id="{46A313A1-8BF7-4F91-B7E6-DC1353544D78}"/>
              </a:ext>
            </a:extLst>
          </p:cNvPr>
          <p:cNvSpPr/>
          <p:nvPr/>
        </p:nvSpPr>
        <p:spPr>
          <a:xfrm>
            <a:off x="2437238" y="5630304"/>
            <a:ext cx="380204" cy="195658"/>
          </a:xfrm>
          <a:prstGeom prst="rightArrow">
            <a:avLst/>
          </a:prstGeom>
          <a:solidFill>
            <a:schemeClr val="accent6">
              <a:lumMod val="60000"/>
              <a:lumOff val="4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n w="0"/>
              <a:solidFill>
                <a:schemeClr val="tx1"/>
              </a:solidFill>
              <a:effectLst>
                <a:outerShdw blurRad="38100" dist="19050" dir="2700000" algn="tl" rotWithShape="0">
                  <a:schemeClr val="dk1">
                    <a:alpha val="40000"/>
                  </a:schemeClr>
                </a:outerShdw>
              </a:effectLst>
            </a:endParaRPr>
          </a:p>
        </p:txBody>
      </p:sp>
      <p:sp>
        <p:nvSpPr>
          <p:cNvPr id="36" name="箭头: 右 35">
            <a:extLst>
              <a:ext uri="{FF2B5EF4-FFF2-40B4-BE49-F238E27FC236}">
                <a16:creationId xmlns:a16="http://schemas.microsoft.com/office/drawing/2014/main" id="{F33A5F0B-2029-4307-A4C6-02928D1F44C1}"/>
              </a:ext>
            </a:extLst>
          </p:cNvPr>
          <p:cNvSpPr/>
          <p:nvPr/>
        </p:nvSpPr>
        <p:spPr>
          <a:xfrm>
            <a:off x="9374558" y="5630304"/>
            <a:ext cx="380204" cy="195658"/>
          </a:xfrm>
          <a:prstGeom prst="rightArrow">
            <a:avLst/>
          </a:prstGeom>
          <a:solidFill>
            <a:schemeClr val="accent6">
              <a:lumMod val="60000"/>
              <a:lumOff val="4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n w="0"/>
              <a:solidFill>
                <a:schemeClr val="tx1"/>
              </a:solidFill>
              <a:effectLst>
                <a:outerShdw blurRad="38100" dist="19050" dir="2700000" algn="tl" rotWithShape="0">
                  <a:schemeClr val="dk1">
                    <a:alpha val="40000"/>
                  </a:schemeClr>
                </a:outerShdw>
              </a:effectLst>
            </a:endParaRPr>
          </a:p>
        </p:txBody>
      </p:sp>
      <p:sp>
        <p:nvSpPr>
          <p:cNvPr id="37" name="箭头: 右 36">
            <a:extLst>
              <a:ext uri="{FF2B5EF4-FFF2-40B4-BE49-F238E27FC236}">
                <a16:creationId xmlns:a16="http://schemas.microsoft.com/office/drawing/2014/main" id="{B1D9E070-990B-4372-B8F5-1F4B9B73B110}"/>
              </a:ext>
            </a:extLst>
          </p:cNvPr>
          <p:cNvSpPr/>
          <p:nvPr/>
        </p:nvSpPr>
        <p:spPr>
          <a:xfrm>
            <a:off x="5081030" y="5630304"/>
            <a:ext cx="380204" cy="195658"/>
          </a:xfrm>
          <a:prstGeom prst="rightArrow">
            <a:avLst/>
          </a:prstGeom>
          <a:solidFill>
            <a:schemeClr val="accent6">
              <a:lumMod val="60000"/>
              <a:lumOff val="4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134286747"/>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300" fill="hold"/>
                                        <p:tgtEl>
                                          <p:spTgt spid="2"/>
                                        </p:tgtEl>
                                        <p:attrNameLst>
                                          <p:attrName>ppt_x</p:attrName>
                                        </p:attrNameLst>
                                      </p:cBhvr>
                                      <p:tavLst>
                                        <p:tav tm="0">
                                          <p:val>
                                            <p:strVal val="0-#ppt_w/2"/>
                                          </p:val>
                                        </p:tav>
                                        <p:tav tm="100000">
                                          <p:val>
                                            <p:strVal val="#ppt_x"/>
                                          </p:val>
                                        </p:tav>
                                      </p:tavLst>
                                    </p:anim>
                                    <p:anim calcmode="lin" valueType="num">
                                      <p:cBhvr additive="base">
                                        <p:cTn id="8" dur="3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30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300" fill="hold"/>
                                        <p:tgtEl>
                                          <p:spTgt spid="4"/>
                                        </p:tgtEl>
                                        <p:attrNameLst>
                                          <p:attrName>ppt_x</p:attrName>
                                        </p:attrNameLst>
                                      </p:cBhvr>
                                      <p:tavLst>
                                        <p:tav tm="0">
                                          <p:val>
                                            <p:strVal val="0-#ppt_w/2"/>
                                          </p:val>
                                        </p:tav>
                                        <p:tav tm="100000">
                                          <p:val>
                                            <p:strVal val="#ppt_x"/>
                                          </p:val>
                                        </p:tav>
                                      </p:tavLst>
                                    </p:anim>
                                    <p:anim calcmode="lin" valueType="num">
                                      <p:cBhvr additive="base">
                                        <p:cTn id="12" dur="3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ULTRA_SCORM_COURSE_ID" val="EDF4BCF6-8C2B-4CE8-82CE-58DA199F12C3"/>
  <p:tag name="ISPRING_SCORM_ENDPOINT" val="&lt;endpoint&gt;&lt;enable&gt;0&lt;/enable&gt;&lt;lrs&gt;http://&lt;/lrs&gt;&lt;auth&gt;0&lt;/auth&gt;&lt;login&gt;&lt;/login&gt;&lt;password&gt;&lt;/password&gt;&lt;key&gt;&lt;/key&gt;&lt;name&gt;&lt;/name&gt;&lt;email&gt;&lt;/email&gt;&lt;/endpoint&gt;&#10;"/>
  <p:tag name="ISPRING_SCORM_RATE_SLIDES" val="1"/>
  <p:tag name="ISPRINGONLINEFOLDERID" val="0"/>
  <p:tag name="ISPRINGONLINEFOLDERPATH" val="Content List"/>
  <p:tag name="ISPRINGCLOUDFOLDERID" val="0"/>
  <p:tag name="ISPRINGCLOUDFOLDERPATH" val="Repository"/>
  <p:tag name="ISPRING_PLAYERS_CUSTOMIZATION" val="UEsDBBQAAgAIAEOUV0cNwDEewAEAANoDAAAPAAAAbm9uZS9wbGF5ZXIueG1spZJPb9QwEMXPW6nfIfK9dpYKUa0cekDKiaJKC4jbyptME1PHDp4Ju/vtmfzZpFuQQOKQaPIy72fPs/X9sXHJT4hog8/EWqYiAV+E0voqE18+5zd34v799ZVunTlBTGyZCR88iKQELKJtiX2PhupMvBAkQ0XCL4+bI9pM1ETtRqnD4SAPtzLESr1J07X69vBxW9TQmBvrkYwvmLvs5VYkbbQhWjpl4l0qrq9WA/ICZ5F7fIXBdf3KKIvQqDYCgieIatz2bN3Q3838NMErOrWAgkdfDbPvTfH8EMrOAfbaSo9tWyDqCYO20rSx6zufYCwyMTbsGkA0FaB0vhJq9Ko/mPWTM1hPHLzA9ty22zuLNYsjfejeLerubBmyVxNHXYJ0M0wwnGLeOZeDoS5CKZIIPzrLVd5jv85HkK7FuJzn7h0+Wy/xULDGVW4KCvH0gR18JFOUco5ejtHLwdTbh+ITF49TnNsFMgezhKBratzbf86j7/6fOEp4Mp0jcV7B+hKOueW/BA2PQsAz9pqk1sl+tTOVd9ftmxdX40Iadzdl8R1FQiZWwNewNGTUos8w9Zqm1fg5JTTHotXv91JPRC5/AVBLAQIAABQAAgAIAEOUV0cNwDEewAEAANoDAAAPAAAAAAAAAAEAAAAAAAAAAABub25lL3BsYXllci54bWxQSwUGAAAAAAEAAQA9AAAA7QEAAAAA"/>
  <p:tag name="ISPRING_PRESENTATION_TITLE" val="物业"/>
</p:tagLst>
</file>

<file path=ppt/tags/tag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heme/theme1.xml><?xml version="1.0" encoding="utf-8"?>
<a:theme xmlns:a="http://schemas.openxmlformats.org/drawingml/2006/main" name="1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51vaecdp">
      <a:majorFont>
        <a:latin typeface="FZHei-B01S"/>
        <a:ea typeface="FZHei-B01S"/>
        <a:cs typeface=""/>
      </a:majorFont>
      <a:minorFont>
        <a:latin typeface="FZHei-B01S"/>
        <a:ea typeface="FZHei-B01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1396</TotalTime>
  <Words>2913</Words>
  <Application>Microsoft Office PowerPoint</Application>
  <PresentationFormat>宽屏</PresentationFormat>
  <Paragraphs>351</Paragraphs>
  <Slides>38</Slides>
  <Notes>37</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38</vt:i4>
      </vt:variant>
    </vt:vector>
  </HeadingPairs>
  <TitlesOfParts>
    <vt:vector size="52" baseType="lpstr">
      <vt:lpstr>FZHei-B01S</vt:lpstr>
      <vt:lpstr>等线</vt:lpstr>
      <vt:lpstr>等线 Light</vt:lpstr>
      <vt:lpstr>方正黑体简体</vt:lpstr>
      <vt:lpstr>仿宋</vt:lpstr>
      <vt:lpstr>华文仿宋</vt:lpstr>
      <vt:lpstr>微软雅黑</vt:lpstr>
      <vt:lpstr>Arial</vt:lpstr>
      <vt:lpstr>Calibri</vt:lpstr>
      <vt:lpstr>Cambria Math</vt:lpstr>
      <vt:lpstr>Times</vt:lpstr>
      <vt:lpstr>Times New Roman</vt:lpstr>
      <vt:lpstr>Wingdings</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优品PPT</dc:creator>
  <dc:description>http://www.ypppt.com/</dc:description>
  <cp:lastModifiedBy>HE Liping</cp:lastModifiedBy>
  <cp:revision>66</cp:revision>
  <dcterms:created xsi:type="dcterms:W3CDTF">2018-11-30T07:10:19Z</dcterms:created>
  <dcterms:modified xsi:type="dcterms:W3CDTF">2020-05-11T09:58:32Z</dcterms:modified>
</cp:coreProperties>
</file>